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6"/>
  </p:notesMasterIdLst>
  <p:sldIdLst>
    <p:sldId id="306" r:id="rId5"/>
    <p:sldId id="303" r:id="rId6"/>
    <p:sldId id="308" r:id="rId7"/>
    <p:sldId id="309" r:id="rId8"/>
    <p:sldId id="315" r:id="rId9"/>
    <p:sldId id="314"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11" r:id="rId24"/>
    <p:sldId id="31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7" autoAdjust="0"/>
    <p:restoredTop sz="84967" autoAdjust="0"/>
  </p:normalViewPr>
  <p:slideViewPr>
    <p:cSldViewPr snapToGrid="0">
      <p:cViewPr varScale="1">
        <p:scale>
          <a:sx n="101" d="100"/>
          <a:sy n="101" d="100"/>
        </p:scale>
        <p:origin x="120" y="3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Designing</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Developing a Wireframe diagram and UML Class Diagram for what will eventually become the project.</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Developing GUI</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We take the time to flesh out the overall design of our graphical user interface using our wireframe diagram and UML class diagram as a blueprint for our work.</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Advanced Controls</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Focusing on some of the advanced controls of our GUI we begin to add the functionality, bringing our design to life.</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Arrays – Tabs - JLists</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Digging into the design with Tabs and </a:t>
          </a:r>
          <a:r>
            <a:rPr lang="en-US" b="0" i="0" u="none" dirty="0" err="1"/>
            <a:t>Jlists</a:t>
          </a:r>
          <a:r>
            <a:rPr lang="en-US" b="0" i="0" u="none" dirty="0"/>
            <a:t> creates a cleaner look and adds functionality to the GUI.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IO Functionality</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dirty="0"/>
            <a:t>Adding the ability to save data to your system creating a persistent state that allows the user to create, save and load information as needed. </a:t>
          </a:r>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E51AD16F-F3C2-4279-9C06-351904FB2A6C}">
      <dgm:prSet/>
      <dgm:spPr>
        <a:solidFill>
          <a:srgbClr val="7030A0"/>
        </a:solidFill>
      </dgm:spPr>
      <dgm:t>
        <a:bodyPr/>
        <a:lstStyle/>
        <a:p>
          <a:r>
            <a:rPr lang="en-US" b="0" i="0" dirty="0"/>
            <a:t>Database Functionality</a:t>
          </a:r>
          <a:endParaRPr lang="en-US" dirty="0"/>
        </a:p>
      </dgm:t>
    </dgm:pt>
    <dgm:pt modelId="{128E6D70-028D-4573-A493-5ED0663ED648}" type="parTrans" cxnId="{BED6CC5A-2666-4B1A-98AB-3B94B958E7E8}">
      <dgm:prSet/>
      <dgm:spPr/>
      <dgm:t>
        <a:bodyPr/>
        <a:lstStyle/>
        <a:p>
          <a:endParaRPr lang="en-US"/>
        </a:p>
      </dgm:t>
    </dgm:pt>
    <dgm:pt modelId="{7116E822-CEEF-4C04-B8CD-450833289853}" type="sibTrans" cxnId="{BED6CC5A-2666-4B1A-98AB-3B94B958E7E8}">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6">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6">
        <dgm:presLayoutVars>
          <dgm:chMax val="0"/>
          <dgm:chPref val="0"/>
          <dgm:bulletEnabled val="1"/>
        </dgm:presLayoutVars>
      </dgm:prSet>
      <dgm:spPr/>
    </dgm:pt>
    <dgm:pt modelId="{810D7AA7-A541-4507-BE7F-36CCF210089F}" type="pres">
      <dgm:prSet presAssocID="{AACEAFD5-63CF-4AFC-B46F-BE086C5D447C}" presName="desTx" presStyleLbl="revTx" presStyleIdx="0" presStyleCnt="6">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6">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6">
        <dgm:presLayoutVars>
          <dgm:chMax val="0"/>
          <dgm:chPref val="0"/>
          <dgm:bulletEnabled val="1"/>
        </dgm:presLayoutVars>
      </dgm:prSet>
      <dgm:spPr/>
    </dgm:pt>
    <dgm:pt modelId="{5E07F9E4-149C-4A89-848F-4ABDD305F0C5}" type="pres">
      <dgm:prSet presAssocID="{D07AD3FD-84FF-467E-9693-752776549C61}" presName="desTx" presStyleLbl="revTx" presStyleIdx="1" presStyleCnt="6">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6">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6">
        <dgm:presLayoutVars>
          <dgm:chMax val="0"/>
          <dgm:chPref val="0"/>
          <dgm:bulletEnabled val="1"/>
        </dgm:presLayoutVars>
      </dgm:prSet>
      <dgm:spPr/>
    </dgm:pt>
    <dgm:pt modelId="{FD7B29F2-0D66-4B4B-BC8A-82DA23575305}" type="pres">
      <dgm:prSet presAssocID="{D71FC021-6A65-44D1-95B9-0E6C89079866}" presName="desTx" presStyleLbl="revTx" presStyleIdx="2" presStyleCnt="6">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6">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6">
        <dgm:presLayoutVars>
          <dgm:chMax val="0"/>
          <dgm:chPref val="0"/>
          <dgm:bulletEnabled val="1"/>
        </dgm:presLayoutVars>
      </dgm:prSet>
      <dgm:spPr/>
    </dgm:pt>
    <dgm:pt modelId="{1F1B09A6-DA7E-41D1-B8A6-E3B6E775E5C1}" type="pres">
      <dgm:prSet presAssocID="{5EDA317F-AB2E-47DE-BA46-16FA60C3C561}" presName="desTx" presStyleLbl="revTx" presStyleIdx="3" presStyleCnt="6">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6">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6">
        <dgm:presLayoutVars>
          <dgm:chMax val="0"/>
          <dgm:chPref val="0"/>
          <dgm:bulletEnabled val="1"/>
        </dgm:presLayoutVars>
      </dgm:prSet>
      <dgm:spPr/>
    </dgm:pt>
    <dgm:pt modelId="{B73D2BBA-574C-491E-A31C-8B6EA5CC871A}" type="pres">
      <dgm:prSet presAssocID="{7B2FF309-5120-45E2-ACC8-F8FAA9DBDA55}" presName="desTx" presStyleLbl="revTx" presStyleIdx="4" presStyleCnt="6">
        <dgm:presLayoutVars>
          <dgm:chMax val="0"/>
          <dgm:chPref val="0"/>
          <dgm:bulletEnabled val="1"/>
        </dgm:presLayoutVars>
      </dgm:prSet>
      <dgm:spPr/>
    </dgm:pt>
    <dgm:pt modelId="{DC9D8E0A-674F-4E74-BF10-5C0EF64E638E}" type="pres">
      <dgm:prSet presAssocID="{7B2FF309-5120-45E2-ACC8-F8FAA9DBDA55}" presName="EmptyPlaceHolder" presStyleCnt="0"/>
      <dgm:spPr/>
    </dgm:pt>
    <dgm:pt modelId="{249DA1DB-9D8F-495F-AA8A-9F147873A6D0}" type="pres">
      <dgm:prSet presAssocID="{D5CAA101-B828-45D7-965B-F77CD6FBA109}" presName="space" presStyleCnt="0"/>
      <dgm:spPr/>
    </dgm:pt>
    <dgm:pt modelId="{BD7B8319-94AF-4BD6-A254-95B4182D6A0D}" type="pres">
      <dgm:prSet presAssocID="{E51AD16F-F3C2-4279-9C06-351904FB2A6C}" presName="composite" presStyleCnt="0"/>
      <dgm:spPr/>
    </dgm:pt>
    <dgm:pt modelId="{7A4E10A5-1783-4B41-9401-E7708C132A22}" type="pres">
      <dgm:prSet presAssocID="{E51AD16F-F3C2-4279-9C06-351904FB2A6C}" presName="L" presStyleLbl="solidFgAcc1" presStyleIdx="5" presStyleCnt="6">
        <dgm:presLayoutVars>
          <dgm:chMax val="0"/>
          <dgm:chPref val="0"/>
        </dgm:presLayoutVars>
      </dgm:prSet>
      <dgm:spPr/>
    </dgm:pt>
    <dgm:pt modelId="{1937D83B-244C-4654-BCD8-2D6A7982B357}" type="pres">
      <dgm:prSet presAssocID="{E51AD16F-F3C2-4279-9C06-351904FB2A6C}" presName="parTx" presStyleLbl="alignNode1" presStyleIdx="5" presStyleCnt="6">
        <dgm:presLayoutVars>
          <dgm:chMax val="0"/>
          <dgm:chPref val="0"/>
          <dgm:bulletEnabled val="1"/>
        </dgm:presLayoutVars>
      </dgm:prSet>
      <dgm:spPr/>
    </dgm:pt>
    <dgm:pt modelId="{3C07087E-BAC3-4C6E-897A-3EE5266BDEDE}" type="pres">
      <dgm:prSet presAssocID="{E51AD16F-F3C2-4279-9C06-351904FB2A6C}" presName="desTx" presStyleLbl="revTx" presStyleIdx="5" presStyleCnt="6">
        <dgm:presLayoutVars>
          <dgm:chMax val="0"/>
          <dgm:chPref val="0"/>
          <dgm:bulletEnabled val="1"/>
        </dgm:presLayoutVars>
      </dgm:prSet>
      <dgm:spPr/>
    </dgm:pt>
    <dgm:pt modelId="{BC37D31E-1ED1-4DCB-A55F-37BDA7AE2CA9}" type="pres">
      <dgm:prSet presAssocID="{E51AD16F-F3C2-4279-9C06-351904FB2A6C}" presName="EmptyPlaceHolder" presStyleCnt="0"/>
      <dgm:spPr/>
    </dgm:pt>
  </dgm:ptLst>
  <dgm:cxnLst>
    <dgm:cxn modelId="{55790F0C-F990-4BDC-A00B-B7B1DAB2F4C7}" type="presOf" srcId="{E51AD16F-F3C2-4279-9C06-351904FB2A6C}" destId="{1937D83B-244C-4654-BCD8-2D6A7982B357}" srcOrd="0" destOrd="0" presId="urn:microsoft.com/office/officeart/2016/7/layout/AccentHomeChevronProcess"/>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BED6CC5A-2666-4B1A-98AB-3B94B958E7E8}" srcId="{55C0B14E-AEA6-48D3-A387-ED4A3A3BF840}" destId="{E51AD16F-F3C2-4279-9C06-351904FB2A6C}" srcOrd="5" destOrd="0" parTransId="{128E6D70-028D-4573-A493-5ED0663ED648}" sibTransId="{7116E822-CEEF-4C04-B8CD-450833289853}"/>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 modelId="{7E7E9FD8-80BA-4702-8497-0229976472DC}" type="presParOf" srcId="{594BF422-752C-42F3-A230-3D0E6AE9A886}" destId="{249DA1DB-9D8F-495F-AA8A-9F147873A6D0}" srcOrd="9" destOrd="0" presId="urn:microsoft.com/office/officeart/2016/7/layout/AccentHomeChevronProcess"/>
    <dgm:cxn modelId="{D6636306-BC1C-4B79-BC9C-D1477A115841}" type="presParOf" srcId="{594BF422-752C-42F3-A230-3D0E6AE9A886}" destId="{BD7B8319-94AF-4BD6-A254-95B4182D6A0D}" srcOrd="10" destOrd="0" presId="urn:microsoft.com/office/officeart/2016/7/layout/AccentHomeChevronProcess"/>
    <dgm:cxn modelId="{414D0385-E59A-4D47-97BC-1445C9BB6D2C}" type="presParOf" srcId="{BD7B8319-94AF-4BD6-A254-95B4182D6A0D}" destId="{7A4E10A5-1783-4B41-9401-E7708C132A22}" srcOrd="0" destOrd="0" presId="urn:microsoft.com/office/officeart/2016/7/layout/AccentHomeChevronProcess"/>
    <dgm:cxn modelId="{05E01FBE-1EC6-41B8-8544-8DFE24F9EA63}" type="presParOf" srcId="{BD7B8319-94AF-4BD6-A254-95B4182D6A0D}" destId="{1937D83B-244C-4654-BCD8-2D6A7982B357}" srcOrd="1" destOrd="0" presId="urn:microsoft.com/office/officeart/2016/7/layout/AccentHomeChevronProcess"/>
    <dgm:cxn modelId="{6F51CF46-3A02-4773-A00A-10B8B35BDAB8}" type="presParOf" srcId="{BD7B8319-94AF-4BD6-A254-95B4182D6A0D}" destId="{3C07087E-BAC3-4C6E-897A-3EE5266BDEDE}" srcOrd="2" destOrd="0" presId="urn:microsoft.com/office/officeart/2016/7/layout/AccentHomeChevronProcess"/>
    <dgm:cxn modelId="{99814755-818D-4C4E-AC9D-3E55F90F0B13}" type="presParOf" srcId="{BD7B8319-94AF-4BD6-A254-95B4182D6A0D}" destId="{BC37D31E-1ED1-4DCB-A55F-37BDA7AE2CA9}"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23113" y="1809452"/>
          <a:ext cx="1988820" cy="13775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418" y="2872740"/>
          <a:ext cx="1721941"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Designing</a:t>
          </a:r>
        </a:p>
      </dsp:txBody>
      <dsp:txXfrm>
        <a:off x="2418" y="2872740"/>
        <a:ext cx="1639074" cy="662940"/>
      </dsp:txXfrm>
    </dsp:sp>
    <dsp:sp modelId="{810D7AA7-A541-4507-BE7F-36CCF210089F}">
      <dsp:nvSpPr>
        <dsp:cNvPr id="0" name=""/>
        <dsp:cNvSpPr/>
      </dsp:nvSpPr>
      <dsp:spPr>
        <a:xfrm>
          <a:off x="140173" y="966573"/>
          <a:ext cx="1398216" cy="1823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Developing a Wireframe diagram and UML Class Diagram for what will eventually become the project.</a:t>
          </a:r>
          <a:endParaRPr lang="en-US" sz="1100" kern="1200" dirty="0"/>
        </a:p>
      </dsp:txBody>
      <dsp:txXfrm>
        <a:off x="140173" y="966573"/>
        <a:ext cx="1398216" cy="1823513"/>
      </dsp:txXfrm>
    </dsp:sp>
    <dsp:sp modelId="{E41E7729-FD3F-426D-804C-45BD60BD762D}">
      <dsp:nvSpPr>
        <dsp:cNvPr id="0" name=""/>
        <dsp:cNvSpPr/>
      </dsp:nvSpPr>
      <dsp:spPr>
        <a:xfrm rot="5400000">
          <a:off x="712730" y="1809452"/>
          <a:ext cx="1988820" cy="13775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638262" y="2872740"/>
          <a:ext cx="1721941"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Developing GUI</a:t>
          </a:r>
        </a:p>
      </dsp:txBody>
      <dsp:txXfrm>
        <a:off x="1803997" y="2872740"/>
        <a:ext cx="1390471" cy="662940"/>
      </dsp:txXfrm>
    </dsp:sp>
    <dsp:sp modelId="{5E07F9E4-149C-4A89-848F-4ABDD305F0C5}">
      <dsp:nvSpPr>
        <dsp:cNvPr id="0" name=""/>
        <dsp:cNvSpPr/>
      </dsp:nvSpPr>
      <dsp:spPr>
        <a:xfrm>
          <a:off x="1776018" y="966573"/>
          <a:ext cx="1398216" cy="1430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We take the time to flesh out the overall design of our graphical user interface using our wireframe diagram and UML class diagram as a blueprint for our work.</a:t>
          </a:r>
          <a:endParaRPr lang="en-US" sz="1100" kern="1200" dirty="0"/>
        </a:p>
      </dsp:txBody>
      <dsp:txXfrm>
        <a:off x="1776018" y="966573"/>
        <a:ext cx="1398216" cy="1430678"/>
      </dsp:txXfrm>
    </dsp:sp>
    <dsp:sp modelId="{473F2067-7126-4D56-A328-5A8CFD3D8D52}">
      <dsp:nvSpPr>
        <dsp:cNvPr id="0" name=""/>
        <dsp:cNvSpPr/>
      </dsp:nvSpPr>
      <dsp:spPr>
        <a:xfrm rot="5400000">
          <a:off x="2348574" y="1809452"/>
          <a:ext cx="1988820" cy="13775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274107" y="2872740"/>
          <a:ext cx="1721941"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Advanced Controls</a:t>
          </a:r>
        </a:p>
      </dsp:txBody>
      <dsp:txXfrm>
        <a:off x="3439842" y="2872740"/>
        <a:ext cx="1390471" cy="662940"/>
      </dsp:txXfrm>
    </dsp:sp>
    <dsp:sp modelId="{FD7B29F2-0D66-4B4B-BC8A-82DA23575305}">
      <dsp:nvSpPr>
        <dsp:cNvPr id="0" name=""/>
        <dsp:cNvSpPr/>
      </dsp:nvSpPr>
      <dsp:spPr>
        <a:xfrm>
          <a:off x="3411862" y="966573"/>
          <a:ext cx="1398216" cy="1430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Focusing on some of the advanced controls of our GUI we begin to add the functionality, bringing our design to life.</a:t>
          </a:r>
          <a:endParaRPr lang="en-US" sz="1100" kern="1200" dirty="0"/>
        </a:p>
      </dsp:txBody>
      <dsp:txXfrm>
        <a:off x="3411862" y="966573"/>
        <a:ext cx="1398216" cy="1430678"/>
      </dsp:txXfrm>
    </dsp:sp>
    <dsp:sp modelId="{2377F551-4CF6-4656-B644-60A7FC1B0F64}">
      <dsp:nvSpPr>
        <dsp:cNvPr id="0" name=""/>
        <dsp:cNvSpPr/>
      </dsp:nvSpPr>
      <dsp:spPr>
        <a:xfrm rot="5400000">
          <a:off x="3984419" y="1809452"/>
          <a:ext cx="1988820" cy="13775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4909951" y="2872740"/>
          <a:ext cx="1721941"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Arrays – Tabs - JLists</a:t>
          </a:r>
        </a:p>
      </dsp:txBody>
      <dsp:txXfrm>
        <a:off x="5075686" y="2872740"/>
        <a:ext cx="1390471" cy="662940"/>
      </dsp:txXfrm>
    </dsp:sp>
    <dsp:sp modelId="{1F1B09A6-DA7E-41D1-B8A6-E3B6E775E5C1}">
      <dsp:nvSpPr>
        <dsp:cNvPr id="0" name=""/>
        <dsp:cNvSpPr/>
      </dsp:nvSpPr>
      <dsp:spPr>
        <a:xfrm>
          <a:off x="5047706" y="966573"/>
          <a:ext cx="1398216" cy="1430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Digging into the design with Tabs and </a:t>
          </a:r>
          <a:r>
            <a:rPr lang="en-US" sz="1100" b="0" i="0" u="none" kern="1200" dirty="0" err="1"/>
            <a:t>Jlists</a:t>
          </a:r>
          <a:r>
            <a:rPr lang="en-US" sz="1100" b="0" i="0" u="none" kern="1200" dirty="0"/>
            <a:t> creates a cleaner look and adds functionality to the GUI. </a:t>
          </a:r>
          <a:endParaRPr lang="en-US" sz="1100" kern="1200" dirty="0"/>
        </a:p>
      </dsp:txBody>
      <dsp:txXfrm>
        <a:off x="5047706" y="966573"/>
        <a:ext cx="1398216" cy="1430678"/>
      </dsp:txXfrm>
    </dsp:sp>
    <dsp:sp modelId="{E2C584B7-5B6E-4F6E-A7B8-E679FEF7BC4D}">
      <dsp:nvSpPr>
        <dsp:cNvPr id="0" name=""/>
        <dsp:cNvSpPr/>
      </dsp:nvSpPr>
      <dsp:spPr>
        <a:xfrm rot="5400000">
          <a:off x="5620263" y="1809452"/>
          <a:ext cx="1988820" cy="13775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6545795" y="2872740"/>
          <a:ext cx="1721941"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IO Functionality</a:t>
          </a:r>
        </a:p>
      </dsp:txBody>
      <dsp:txXfrm>
        <a:off x="6711530" y="2872740"/>
        <a:ext cx="1390471" cy="662940"/>
      </dsp:txXfrm>
    </dsp:sp>
    <dsp:sp modelId="{B73D2BBA-574C-491E-A31C-8B6EA5CC871A}">
      <dsp:nvSpPr>
        <dsp:cNvPr id="0" name=""/>
        <dsp:cNvSpPr/>
      </dsp:nvSpPr>
      <dsp:spPr>
        <a:xfrm>
          <a:off x="6683551" y="966573"/>
          <a:ext cx="1398216" cy="1430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Adding the ability to save data to your system creating a persistent state that allows the user to create, save and load information as needed. </a:t>
          </a:r>
        </a:p>
      </dsp:txBody>
      <dsp:txXfrm>
        <a:off x="6683551" y="966573"/>
        <a:ext cx="1398216" cy="1430678"/>
      </dsp:txXfrm>
    </dsp:sp>
    <dsp:sp modelId="{7A4E10A5-1783-4B41-9401-E7708C132A22}">
      <dsp:nvSpPr>
        <dsp:cNvPr id="0" name=""/>
        <dsp:cNvSpPr/>
      </dsp:nvSpPr>
      <dsp:spPr>
        <a:xfrm rot="5400000">
          <a:off x="7256107" y="1809452"/>
          <a:ext cx="1988820" cy="137755"/>
        </a:xfrm>
        <a:prstGeom prst="corner">
          <a:avLst>
            <a:gd name="adj1" fmla="val 1000"/>
            <a:gd name="adj2" fmla="val 100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37D83B-244C-4654-BCD8-2D6A7982B357}">
      <dsp:nvSpPr>
        <dsp:cNvPr id="0" name=""/>
        <dsp:cNvSpPr/>
      </dsp:nvSpPr>
      <dsp:spPr>
        <a:xfrm>
          <a:off x="8181640" y="2872740"/>
          <a:ext cx="1721941" cy="662940"/>
        </a:xfrm>
        <a:prstGeom prst="chevron">
          <a:avLst>
            <a:gd name="adj" fmla="val 25000"/>
          </a:avLst>
        </a:prstGeom>
        <a:solidFill>
          <a:srgbClr val="7030A0"/>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b="0" i="0" kern="1200" dirty="0"/>
            <a:t>Database Functionality</a:t>
          </a:r>
          <a:endParaRPr lang="en-US" sz="1300" kern="1200" dirty="0"/>
        </a:p>
      </dsp:txBody>
      <dsp:txXfrm>
        <a:off x="8347375" y="2872740"/>
        <a:ext cx="1390471" cy="662940"/>
      </dsp:txXfrm>
    </dsp:sp>
    <dsp:sp modelId="{3C07087E-BAC3-4C6E-897A-3EE5266BDEDE}">
      <dsp:nvSpPr>
        <dsp:cNvPr id="0" name=""/>
        <dsp:cNvSpPr/>
      </dsp:nvSpPr>
      <dsp:spPr>
        <a:xfrm>
          <a:off x="8319395" y="966573"/>
          <a:ext cx="1398216" cy="143067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hyperlink" Target="https://github.com/Noriomusha" TargetMode="External"/><Relationship Id="rId5" Type="http://schemas.openxmlformats.org/officeDocument/2006/relationships/hyperlink" Target="https://edwardialvarado.wixsite.com/portfolio" TargetMode="External"/><Relationship Id="rId4" Type="http://schemas.openxmlformats.org/officeDocument/2006/relationships/hyperlink" Target="https://www.linkedin.com/in/ceoedwardalvarado/"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350120" y="736092"/>
            <a:ext cx="6545258" cy="2843784"/>
          </a:xfrm>
        </p:spPr>
        <p:txBody>
          <a:bodyPr>
            <a:normAutofit fontScale="90000"/>
          </a:bodyPr>
          <a:lstStyle/>
          <a:p>
            <a:r>
              <a:rPr lang="en-US" b="0" i="1" cap="none" dirty="0">
                <a:effectLst>
                  <a:outerShdw blurRad="38100" dist="38100" dir="2700000" algn="tl">
                    <a:srgbClr val="000000">
                      <a:alpha val="43137"/>
                    </a:srgbClr>
                  </a:outerShdw>
                </a:effectLst>
                <a:latin typeface="Arial" panose="020B0604020202020204" pitchFamily="34" charset="0"/>
              </a:rPr>
              <a:t>CIS355A</a:t>
            </a:r>
            <a:br>
              <a:rPr lang="en-US" b="0" i="0" cap="none" dirty="0">
                <a:effectLst>
                  <a:outerShdw blurRad="38100" dist="38100" dir="2700000" algn="tl">
                    <a:srgbClr val="000000">
                      <a:alpha val="43137"/>
                    </a:srgbClr>
                  </a:outerShdw>
                </a:effectLst>
                <a:latin typeface="Arial" panose="020B0604020202020204" pitchFamily="34" charset="0"/>
              </a:rPr>
            </a:br>
            <a:r>
              <a:rPr lang="en-US" sz="4900" b="0" i="0" cap="none" dirty="0">
                <a:effectLst>
                  <a:outerShdw blurRad="38100" dist="38100" dir="2700000" algn="tl">
                    <a:srgbClr val="000000">
                      <a:alpha val="43137"/>
                    </a:srgbClr>
                  </a:outerShdw>
                </a:effectLst>
                <a:latin typeface="Arial" panose="020B0604020202020204" pitchFamily="34" charset="0"/>
              </a:rPr>
              <a:t>Business Application Programming</a:t>
            </a:r>
            <a:br>
              <a:rPr lang="en-US" sz="4900" b="0" i="0" cap="none" dirty="0">
                <a:effectLst>
                  <a:outerShdw blurRad="38100" dist="38100" dir="2700000" algn="tl">
                    <a:srgbClr val="000000">
                      <a:alpha val="43137"/>
                    </a:srgbClr>
                  </a:outerShdw>
                </a:effectLst>
                <a:latin typeface="Arial" panose="020B0604020202020204" pitchFamily="34" charset="0"/>
              </a:rPr>
            </a:br>
            <a:r>
              <a:rPr lang="en-US" sz="4900" b="0" i="0" cap="none" dirty="0">
                <a:effectLst>
                  <a:outerShdw blurRad="38100" dist="38100" dir="2700000" algn="tl">
                    <a:srgbClr val="000000">
                      <a:alpha val="43137"/>
                    </a:srgbClr>
                  </a:outerShdw>
                </a:effectLst>
                <a:latin typeface="Arial" panose="020B0604020202020204" pitchFamily="34" charset="0"/>
              </a:rPr>
              <a:t>Course Project</a:t>
            </a:r>
            <a:endParaRPr lang="en-US" cap="none"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1350120" y="3827526"/>
            <a:ext cx="5093208" cy="1197864"/>
          </a:xfrm>
        </p:spPr>
        <p:txBody>
          <a:bodyPr/>
          <a:lstStyle/>
          <a:p>
            <a:pPr algn="l"/>
            <a:r>
              <a:rPr lang="en-US" sz="2000" b="1" dirty="0">
                <a:solidFill>
                  <a:schemeClr val="bg1"/>
                </a:solidFill>
                <a:effectLst>
                  <a:outerShdw blurRad="38100" dist="38100" dir="2700000" algn="tl">
                    <a:srgbClr val="000000">
                      <a:alpha val="43137"/>
                    </a:srgbClr>
                  </a:outerShdw>
                </a:effectLst>
              </a:rPr>
              <a:t>Software Engineer: Edward Alvarado</a:t>
            </a:r>
          </a:p>
          <a:p>
            <a:pPr algn="l"/>
            <a:r>
              <a:rPr lang="en-US" b="1" dirty="0">
                <a:effectLst>
                  <a:outerShdw blurRad="38100" dist="38100" dir="2700000" algn="tl">
                    <a:srgbClr val="000000">
                      <a:alpha val="43137"/>
                    </a:srgbClr>
                  </a:outerShdw>
                </a:effectLst>
              </a:rPr>
              <a:t>Professor: Mehdi Arjomandi</a:t>
            </a:r>
            <a:endParaRPr lang="en-US" sz="2000" b="1" dirty="0">
              <a:solidFill>
                <a:schemeClr val="bg1"/>
              </a:solidFill>
              <a:effectLst>
                <a:outerShdw blurRad="38100" dist="38100" dir="2700000" algn="tl">
                  <a:srgbClr val="000000">
                    <a:alpha val="43137"/>
                  </a:srgbClr>
                </a:outerShdw>
              </a:effectLst>
            </a:endParaRPr>
          </a:p>
          <a:p>
            <a:pPr algn="l"/>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769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6392583" y="501651"/>
            <a:ext cx="4414848" cy="1716255"/>
          </a:xfrm>
        </p:spPr>
        <p:txBody>
          <a:bodyPr vert="horz" lIns="91440" tIns="45720" rIns="91440" bIns="45720" rtlCol="0" anchor="b">
            <a:normAutofit/>
          </a:bodyPr>
          <a:lstStyle/>
          <a:p>
            <a:r>
              <a:rPr lang="en-US" sz="5400" kern="1200" dirty="0">
                <a:solidFill>
                  <a:schemeClr val="tx1"/>
                </a:solidFill>
                <a:latin typeface="+mj-lt"/>
                <a:ea typeface="+mj-ea"/>
                <a:cs typeface="+mj-cs"/>
              </a:rPr>
              <a:t>Advanced Controls</a:t>
            </a:r>
          </a:p>
        </p:txBody>
      </p:sp>
      <p:sp>
        <p:nvSpPr>
          <p:cNvPr id="19" name="Rectangle 1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BB1CD76-C2C5-B0E3-C784-31307DDEE99D}"/>
              </a:ext>
            </a:extLst>
          </p:cNvPr>
          <p:cNvPicPr>
            <a:picLocks noChangeAspect="1"/>
          </p:cNvPicPr>
          <p:nvPr/>
        </p:nvPicPr>
        <p:blipFill rotWithShape="1">
          <a:blip r:embed="rId2"/>
          <a:srcRect l="616" r="18878"/>
          <a:stretch/>
        </p:blipFill>
        <p:spPr>
          <a:xfrm>
            <a:off x="279143" y="299509"/>
            <a:ext cx="5221625" cy="6258983"/>
          </a:xfrm>
          <a:prstGeom prst="rect">
            <a:avLst/>
          </a:prstGeom>
          <a:ln>
            <a:solidFill>
              <a:schemeClr val="bg1"/>
            </a:solidFill>
          </a:ln>
          <a:effectLst>
            <a:outerShdw blurRad="50800" dist="38100" dir="2700000" algn="tl" rotWithShape="0">
              <a:prstClr val="black">
                <a:alpha val="40000"/>
              </a:prstClr>
            </a:outerShdw>
          </a:effectLst>
        </p:spPr>
      </p:pic>
      <p:sp>
        <p:nvSpPr>
          <p:cNvPr id="10" name="Content Placeholder 9">
            <a:extLst>
              <a:ext uri="{FF2B5EF4-FFF2-40B4-BE49-F238E27FC236}">
                <a16:creationId xmlns:a16="http://schemas.microsoft.com/office/drawing/2014/main" id="{3884F081-83EF-CF00-B54D-528B6BAEA229}"/>
              </a:ext>
            </a:extLst>
          </p:cNvPr>
          <p:cNvSpPr>
            <a:spLocks noGrp="1"/>
          </p:cNvSpPr>
          <p:nvPr>
            <p:ph sz="half" idx="2"/>
          </p:nvPr>
        </p:nvSpPr>
        <p:spPr>
          <a:xfrm>
            <a:off x="6392583" y="2645922"/>
            <a:ext cx="4434721" cy="3710427"/>
          </a:xfrm>
        </p:spPr>
        <p:txBody>
          <a:bodyPr vert="horz" lIns="91440" tIns="45720" rIns="91440" bIns="45720" rtlCol="0" anchor="t">
            <a:normAutofit/>
          </a:bodyPr>
          <a:lstStyle/>
          <a:p>
            <a:pPr marL="0" lvl="0" indent="0">
              <a:buNone/>
            </a:pPr>
            <a:r>
              <a:rPr lang="en-US" sz="1800" b="0" i="0" u="none" dirty="0"/>
              <a:t>Focusing on some of the advanced controls of our GUI we begin to add the functionality, bringing our design to life. Here is where we work on the underlying code of our program </a:t>
            </a:r>
            <a:r>
              <a:rPr lang="en-US" sz="1800" dirty="0"/>
              <a:t>to ensure all the buttons and systems work. </a:t>
            </a:r>
          </a:p>
          <a:p>
            <a:endParaRPr lang="en-US" sz="1800" dirty="0"/>
          </a:p>
        </p:txBody>
      </p:sp>
      <p:cxnSp>
        <p:nvCxnSpPr>
          <p:cNvPr id="2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925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803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00136" y="590062"/>
            <a:ext cx="5141964" cy="2838938"/>
          </a:xfrm>
        </p:spPr>
        <p:txBody>
          <a:bodyPr>
            <a:normAutofit/>
          </a:bodyPr>
          <a:lstStyle/>
          <a:p>
            <a:pPr algn="l"/>
            <a:r>
              <a:rPr lang="en-US" sz="5400" b="1" cap="all" spc="400" dirty="0">
                <a:effectLst>
                  <a:outerShdw blurRad="38100" dist="38100" dir="2700000" algn="tl">
                    <a:srgbClr val="000000">
                      <a:alpha val="43137"/>
                    </a:srgbClr>
                  </a:outerShdw>
                </a:effectLst>
                <a:latin typeface="+mn-lt"/>
              </a:rPr>
              <a:t>Arrays  Tabs  JLists</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00136" y="3505199"/>
            <a:ext cx="5141949" cy="1198120"/>
          </a:xfrm>
        </p:spPr>
        <p:txBody>
          <a:bodyPr>
            <a:normAutofit/>
          </a:bodyPr>
          <a:lstStyle/>
          <a:p>
            <a:pPr algn="l"/>
            <a:r>
              <a:rPr lang="en-US">
                <a:effectLst>
                  <a:outerShdw blurRad="38100" dist="38100" dir="2700000" algn="tl">
                    <a:srgbClr val="000000">
                      <a:alpha val="43137"/>
                    </a:srgbClr>
                  </a:outerShdw>
                </a:effectLst>
              </a:rPr>
              <a:t>Preparing for IO</a:t>
            </a:r>
          </a:p>
        </p:txBody>
      </p:sp>
      <p:pic>
        <p:nvPicPr>
          <p:cNvPr id="26" name="Picture 4" descr="Colourful maths learning objects">
            <a:extLst>
              <a:ext uri="{FF2B5EF4-FFF2-40B4-BE49-F238E27FC236}">
                <a16:creationId xmlns:a16="http://schemas.microsoft.com/office/drawing/2014/main" id="{41ECA1BB-15DB-0645-762A-017E9EF6A18D}"/>
              </a:ext>
            </a:extLst>
          </p:cNvPr>
          <p:cNvPicPr>
            <a:picLocks noChangeAspect="1"/>
          </p:cNvPicPr>
          <p:nvPr/>
        </p:nvPicPr>
        <p:blipFill rotWithShape="1">
          <a:blip r:embed="rId2"/>
          <a:srcRect l="24497" r="29643" b="-1"/>
          <a:stretch/>
        </p:blipFill>
        <p:spPr>
          <a:xfrm>
            <a:off x="7480300" y="10"/>
            <a:ext cx="4711700" cy="6857990"/>
          </a:xfrm>
          <a:prstGeom prst="rect">
            <a:avLst/>
          </a:prstGeom>
        </p:spPr>
      </p:pic>
      <p:sp>
        <p:nvSpPr>
          <p:cNvPr id="2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0"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270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6392583" y="501651"/>
            <a:ext cx="4414848" cy="1716255"/>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Arrays  </a:t>
            </a:r>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Tabs  </a:t>
            </a:r>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JLists</a:t>
            </a:r>
          </a:p>
        </p:txBody>
      </p:sp>
      <p:sp>
        <p:nvSpPr>
          <p:cNvPr id="19" name="Rectangle 1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AEC0A6-B2C1-AC1D-5166-B13C5CC494F5}"/>
              </a:ext>
            </a:extLst>
          </p:cNvPr>
          <p:cNvPicPr>
            <a:picLocks noChangeAspect="1"/>
          </p:cNvPicPr>
          <p:nvPr/>
        </p:nvPicPr>
        <p:blipFill rotWithShape="1">
          <a:blip r:embed="rId2"/>
          <a:srcRect r="18243" b="1"/>
          <a:stretch/>
        </p:blipFill>
        <p:spPr>
          <a:xfrm>
            <a:off x="304310" y="299508"/>
            <a:ext cx="5221625" cy="6258983"/>
          </a:xfrm>
          <a:prstGeom prst="rect">
            <a:avLst/>
          </a:prstGeom>
          <a:ln>
            <a:solidFill>
              <a:schemeClr val="bg1"/>
            </a:solidFill>
          </a:ln>
          <a:effectLst>
            <a:outerShdw blurRad="50800" dist="38100" dir="2700000" algn="tl" rotWithShape="0">
              <a:prstClr val="black">
                <a:alpha val="40000"/>
              </a:prstClr>
            </a:outerShdw>
          </a:effectLst>
        </p:spPr>
      </p:pic>
      <p:sp>
        <p:nvSpPr>
          <p:cNvPr id="10" name="Content Placeholder 9">
            <a:extLst>
              <a:ext uri="{FF2B5EF4-FFF2-40B4-BE49-F238E27FC236}">
                <a16:creationId xmlns:a16="http://schemas.microsoft.com/office/drawing/2014/main" id="{3884F081-83EF-CF00-B54D-528B6BAEA229}"/>
              </a:ext>
            </a:extLst>
          </p:cNvPr>
          <p:cNvSpPr>
            <a:spLocks noGrp="1"/>
          </p:cNvSpPr>
          <p:nvPr>
            <p:ph sz="half" idx="2"/>
          </p:nvPr>
        </p:nvSpPr>
        <p:spPr>
          <a:xfrm>
            <a:off x="6392583" y="2645922"/>
            <a:ext cx="4434721" cy="3710427"/>
          </a:xfrm>
        </p:spPr>
        <p:txBody>
          <a:bodyPr vert="horz" lIns="91440" tIns="45720" rIns="91440" bIns="45720" rtlCol="0" anchor="t">
            <a:normAutofit/>
          </a:bodyPr>
          <a:lstStyle/>
          <a:p>
            <a:pPr marL="0" lvl="0" indent="0">
              <a:buNone/>
            </a:pPr>
            <a:r>
              <a:rPr lang="en-US" sz="1800" b="0" i="0" u="none" dirty="0"/>
              <a:t>Digging into the design with Tabs and JLists creates a cleaner look and adds functionality to the GUI. Building in the JLists and Arrays allows the next step of development to operate successfully, IO functionality. </a:t>
            </a:r>
            <a:endParaRPr lang="en-US" sz="1800" dirty="0"/>
          </a:p>
          <a:p>
            <a:pPr marL="0"/>
            <a:endParaRPr lang="en-US" sz="1800" dirty="0"/>
          </a:p>
        </p:txBody>
      </p:sp>
      <p:cxnSp>
        <p:nvCxnSpPr>
          <p:cNvPr id="2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6796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78043" y="590062"/>
            <a:ext cx="5309140" cy="2838938"/>
          </a:xfrm>
        </p:spPr>
        <p:txBody>
          <a:bodyPr>
            <a:normAutofit/>
          </a:bodyPr>
          <a:lstStyle/>
          <a:p>
            <a:pPr algn="l"/>
            <a:r>
              <a:rPr lang="en-US" sz="4200" b="1" cap="all" spc="400">
                <a:effectLst>
                  <a:outerShdw blurRad="38100" dist="38100" dir="2700000" algn="tl">
                    <a:srgbClr val="000000">
                      <a:alpha val="43137"/>
                    </a:srgbClr>
                  </a:outerShdw>
                </a:effectLst>
                <a:latin typeface="+mn-lt"/>
              </a:rPr>
              <a:t>IO Functionality</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78044" y="3739764"/>
            <a:ext cx="4517954" cy="1198120"/>
          </a:xfrm>
        </p:spPr>
        <p:txBody>
          <a:bodyPr>
            <a:normAutofit/>
          </a:bodyPr>
          <a:lstStyle/>
          <a:p>
            <a:pPr algn="l"/>
            <a:r>
              <a:rPr lang="en-US" dirty="0">
                <a:effectLst>
                  <a:outerShdw blurRad="38100" dist="38100" dir="2700000" algn="tl">
                    <a:srgbClr val="000000">
                      <a:alpha val="43137"/>
                    </a:srgbClr>
                  </a:outerShdw>
                </a:effectLst>
              </a:rPr>
              <a:t>Allows reading and saving to files</a:t>
            </a:r>
            <a:endParaRPr lang="en-US">
              <a:effectLst>
                <a:outerShdw blurRad="38100" dist="38100" dir="2700000" algn="tl">
                  <a:srgbClr val="000000">
                    <a:alpha val="43137"/>
                  </a:srgbClr>
                </a:outerShdw>
              </a:effectLst>
            </a:endParaRPr>
          </a:p>
        </p:txBody>
      </p:sp>
      <p:sp>
        <p:nvSpPr>
          <p:cNvPr id="30" name="!!plus graphic">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32" name="!!dot graphic">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4" name="!!circle graphic">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6"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36425" y="5436655"/>
            <a:ext cx="151536" cy="151536"/>
          </a:xfrm>
          <a:prstGeom prst="rect">
            <a:avLst/>
          </a:prstGeom>
        </p:spPr>
      </p:pic>
      <p:pic>
        <p:nvPicPr>
          <p:cNvPr id="40" name="Graphic 39">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45175" y="5896734"/>
            <a:ext cx="108625" cy="108625"/>
          </a:xfrm>
          <a:prstGeom prst="rect">
            <a:avLst/>
          </a:prstGeom>
        </p:spPr>
      </p:pic>
      <p:pic>
        <p:nvPicPr>
          <p:cNvPr id="42" name="Graphic 4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554288" y="6038004"/>
            <a:ext cx="95759" cy="95759"/>
          </a:xfrm>
          <a:prstGeom prst="rect">
            <a:avLst/>
          </a:prstGeom>
        </p:spPr>
      </p:pic>
      <p:pic>
        <p:nvPicPr>
          <p:cNvPr id="24" name="Picture 23" descr="Computer 3D windows background">
            <a:extLst>
              <a:ext uri="{FF2B5EF4-FFF2-40B4-BE49-F238E27FC236}">
                <a16:creationId xmlns:a16="http://schemas.microsoft.com/office/drawing/2014/main" id="{97F8DBD4-2083-998F-089F-673AC1474D42}"/>
              </a:ext>
            </a:extLst>
          </p:cNvPr>
          <p:cNvPicPr>
            <a:picLocks noChangeAspect="1"/>
          </p:cNvPicPr>
          <p:nvPr/>
        </p:nvPicPr>
        <p:blipFill rotWithShape="1">
          <a:blip r:embed="rId8"/>
          <a:srcRect l="7510" r="34096" b="-2"/>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Tree>
    <p:extLst>
      <p:ext uri="{BB962C8B-B14F-4D97-AF65-F5344CB8AC3E}">
        <p14:creationId xmlns:p14="http://schemas.microsoft.com/office/powerpoint/2010/main" val="4096331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6392583" y="501651"/>
            <a:ext cx="4414848" cy="1716255"/>
          </a:xfrm>
        </p:spPr>
        <p:txBody>
          <a:bodyPr vert="horz" lIns="91440" tIns="45720" rIns="91440" bIns="45720" rtlCol="0" anchor="b">
            <a:normAutofit/>
          </a:bodyPr>
          <a:lstStyle/>
          <a:p>
            <a:r>
              <a:rPr lang="en-US" sz="5400" kern="1200" dirty="0">
                <a:solidFill>
                  <a:schemeClr val="tx1"/>
                </a:solidFill>
                <a:latin typeface="+mj-lt"/>
                <a:ea typeface="+mj-ea"/>
                <a:cs typeface="+mj-cs"/>
              </a:rPr>
              <a:t>IO Functionality</a:t>
            </a:r>
          </a:p>
        </p:txBody>
      </p:sp>
      <p:sp>
        <p:nvSpPr>
          <p:cNvPr id="19" name="Rectangle 1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1E9279-1D68-C932-9786-6A8334EA1C37}"/>
              </a:ext>
            </a:extLst>
          </p:cNvPr>
          <p:cNvPicPr>
            <a:picLocks noChangeAspect="1"/>
          </p:cNvPicPr>
          <p:nvPr/>
        </p:nvPicPr>
        <p:blipFill rotWithShape="1">
          <a:blip r:embed="rId2"/>
          <a:srcRect r="17827" b="2"/>
          <a:stretch/>
        </p:blipFill>
        <p:spPr>
          <a:xfrm>
            <a:off x="279143" y="299509"/>
            <a:ext cx="5221625" cy="6258983"/>
          </a:xfrm>
          <a:prstGeom prst="rect">
            <a:avLst/>
          </a:prstGeom>
          <a:ln>
            <a:solidFill>
              <a:schemeClr val="bg1"/>
            </a:solidFill>
          </a:ln>
          <a:effectLst>
            <a:outerShdw blurRad="50800" dist="38100" dir="2700000" algn="tl" rotWithShape="0">
              <a:prstClr val="black">
                <a:alpha val="40000"/>
              </a:prstClr>
            </a:outerShdw>
          </a:effectLst>
        </p:spPr>
      </p:pic>
      <p:sp>
        <p:nvSpPr>
          <p:cNvPr id="10" name="Content Placeholder 9">
            <a:extLst>
              <a:ext uri="{FF2B5EF4-FFF2-40B4-BE49-F238E27FC236}">
                <a16:creationId xmlns:a16="http://schemas.microsoft.com/office/drawing/2014/main" id="{3884F081-83EF-CF00-B54D-528B6BAEA229}"/>
              </a:ext>
            </a:extLst>
          </p:cNvPr>
          <p:cNvSpPr>
            <a:spLocks noGrp="1"/>
          </p:cNvSpPr>
          <p:nvPr>
            <p:ph sz="half" idx="2"/>
          </p:nvPr>
        </p:nvSpPr>
        <p:spPr>
          <a:xfrm>
            <a:off x="6392583" y="2645922"/>
            <a:ext cx="4434721" cy="1716255"/>
          </a:xfrm>
        </p:spPr>
        <p:txBody>
          <a:bodyPr vert="horz" lIns="91440" tIns="45720" rIns="91440" bIns="45720" rtlCol="0" anchor="t">
            <a:normAutofit/>
          </a:bodyPr>
          <a:lstStyle/>
          <a:p>
            <a:pPr marL="0" lvl="0" indent="0">
              <a:buNone/>
            </a:pPr>
            <a:r>
              <a:rPr lang="en-US" sz="1600" dirty="0"/>
              <a:t>Adding the ability to save data to your system creating a persistent state that allows the user to create, save and load information as needed. </a:t>
            </a:r>
          </a:p>
          <a:p>
            <a:pPr marL="0"/>
            <a:endParaRPr lang="en-US" sz="1800" dirty="0"/>
          </a:p>
        </p:txBody>
      </p:sp>
      <p:cxnSp>
        <p:nvCxnSpPr>
          <p:cNvPr id="2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833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78043" y="590062"/>
            <a:ext cx="5309140" cy="2838938"/>
          </a:xfrm>
        </p:spPr>
        <p:txBody>
          <a:bodyPr>
            <a:normAutofit/>
          </a:bodyPr>
          <a:lstStyle/>
          <a:p>
            <a:pPr algn="l"/>
            <a:r>
              <a:rPr lang="en-US" sz="4200" b="1" cap="all" spc="400">
                <a:effectLst>
                  <a:outerShdw blurRad="38100" dist="38100" dir="2700000" algn="tl">
                    <a:srgbClr val="000000">
                      <a:alpha val="43137"/>
                    </a:srgbClr>
                  </a:outerShdw>
                </a:effectLst>
                <a:latin typeface="+mn-lt"/>
              </a:rPr>
              <a:t>Database Functionality</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78044" y="3739764"/>
            <a:ext cx="4517954" cy="1198120"/>
          </a:xfrm>
        </p:spPr>
        <p:txBody>
          <a:bodyPr>
            <a:normAutofit/>
          </a:bodyPr>
          <a:lstStyle/>
          <a:p>
            <a:pPr algn="l"/>
            <a:r>
              <a:rPr lang="en-US" dirty="0">
                <a:effectLst>
                  <a:outerShdw blurRad="38100" dist="38100" dir="2700000" algn="tl">
                    <a:srgbClr val="000000">
                      <a:alpha val="43137"/>
                    </a:srgbClr>
                  </a:outerShdw>
                </a:effectLst>
              </a:rPr>
              <a:t>Connects our program to databases</a:t>
            </a:r>
          </a:p>
        </p:txBody>
      </p:sp>
      <p:sp>
        <p:nvSpPr>
          <p:cNvPr id="36" name="!!plus graphic">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38" name="!!dot graphic">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0" name="!!circle graphic">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42"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36425" y="5436655"/>
            <a:ext cx="151536" cy="151536"/>
          </a:xfrm>
          <a:prstGeom prst="rect">
            <a:avLst/>
          </a:prstGeom>
        </p:spPr>
      </p:pic>
      <p:pic>
        <p:nvPicPr>
          <p:cNvPr id="46" name="Graphic 45">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45175" y="5896734"/>
            <a:ext cx="108625" cy="108625"/>
          </a:xfrm>
          <a:prstGeom prst="rect">
            <a:avLst/>
          </a:prstGeom>
        </p:spPr>
      </p:pic>
      <p:pic>
        <p:nvPicPr>
          <p:cNvPr id="48" name="Graphic 47">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554288" y="6038004"/>
            <a:ext cx="95759" cy="95759"/>
          </a:xfrm>
          <a:prstGeom prst="rect">
            <a:avLst/>
          </a:prstGeom>
        </p:spPr>
      </p:pic>
      <p:pic>
        <p:nvPicPr>
          <p:cNvPr id="30" name="Picture 29" descr="101010 data lines to infinity">
            <a:extLst>
              <a:ext uri="{FF2B5EF4-FFF2-40B4-BE49-F238E27FC236}">
                <a16:creationId xmlns:a16="http://schemas.microsoft.com/office/drawing/2014/main" id="{D4D73E31-9D1C-6C6E-FAE5-92C01D072A6B}"/>
              </a:ext>
            </a:extLst>
          </p:cNvPr>
          <p:cNvPicPr>
            <a:picLocks noChangeAspect="1"/>
          </p:cNvPicPr>
          <p:nvPr/>
        </p:nvPicPr>
        <p:blipFill rotWithShape="1">
          <a:blip r:embed="rId8"/>
          <a:srcRect l="18145" r="14638" b="-2"/>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Tree>
    <p:extLst>
      <p:ext uri="{BB962C8B-B14F-4D97-AF65-F5344CB8AC3E}">
        <p14:creationId xmlns:p14="http://schemas.microsoft.com/office/powerpoint/2010/main" val="2833185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6392583" y="501651"/>
            <a:ext cx="4414848" cy="1716255"/>
          </a:xfrm>
        </p:spPr>
        <p:txBody>
          <a:bodyPr vert="horz" lIns="91440" tIns="45720" rIns="91440" bIns="45720" rtlCol="0" anchor="b">
            <a:normAutofit/>
          </a:bodyPr>
          <a:lstStyle/>
          <a:p>
            <a:r>
              <a:rPr lang="en-US" sz="5400" kern="1200" dirty="0">
                <a:solidFill>
                  <a:schemeClr val="tx1"/>
                </a:solidFill>
                <a:latin typeface="+mj-lt"/>
                <a:ea typeface="+mj-ea"/>
                <a:cs typeface="+mj-cs"/>
              </a:rPr>
              <a:t>Database</a:t>
            </a:r>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Functionality</a:t>
            </a:r>
            <a:endParaRPr lang="en-US" sz="5400" kern="1200">
              <a:solidFill>
                <a:schemeClr val="tx1"/>
              </a:solidFill>
              <a:latin typeface="+mj-lt"/>
              <a:ea typeface="+mj-ea"/>
              <a:cs typeface="+mj-cs"/>
            </a:endParaRPr>
          </a:p>
        </p:txBody>
      </p:sp>
      <p:sp>
        <p:nvSpPr>
          <p:cNvPr id="30" name="Rectangle 2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3884F081-83EF-CF00-B54D-528B6BAEA229}"/>
              </a:ext>
            </a:extLst>
          </p:cNvPr>
          <p:cNvSpPr>
            <a:spLocks noGrp="1"/>
          </p:cNvSpPr>
          <p:nvPr>
            <p:ph sz="half" idx="2"/>
          </p:nvPr>
        </p:nvSpPr>
        <p:spPr>
          <a:xfrm>
            <a:off x="6392583" y="2645922"/>
            <a:ext cx="4434721" cy="3710427"/>
          </a:xfrm>
        </p:spPr>
        <p:txBody>
          <a:bodyPr vert="horz" lIns="91440" tIns="45720" rIns="91440" bIns="45720" rtlCol="0" anchor="t">
            <a:normAutofit/>
          </a:bodyPr>
          <a:lstStyle/>
          <a:p>
            <a:pPr marL="0" lvl="0" indent="0">
              <a:buNone/>
            </a:pPr>
            <a:r>
              <a:rPr lang="en-US" sz="1800" dirty="0"/>
              <a:t>Allows the user to take the previous IO functionality and use databases like SQL to host the information. </a:t>
            </a:r>
            <a:br>
              <a:rPr lang="en-US" sz="1800" dirty="0"/>
            </a:br>
            <a:br>
              <a:rPr lang="en-US" sz="1800" dirty="0"/>
            </a:br>
            <a:r>
              <a:rPr lang="en-US" sz="1800" dirty="0"/>
              <a:t>Database functionality is fully fleshed out and uses three-tier architecture.</a:t>
            </a:r>
          </a:p>
          <a:p>
            <a:pPr marL="0"/>
            <a:endParaRPr lang="en-US" sz="1800" dirty="0"/>
          </a:p>
        </p:txBody>
      </p:sp>
      <p:cxnSp>
        <p:nvCxnSpPr>
          <p:cNvPr id="3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444A74F-5C7A-9A45-0768-A5AD82019DD2}"/>
              </a:ext>
            </a:extLst>
          </p:cNvPr>
          <p:cNvPicPr>
            <a:picLocks noChangeAspect="1"/>
          </p:cNvPicPr>
          <p:nvPr/>
        </p:nvPicPr>
        <p:blipFill>
          <a:blip r:embed="rId2"/>
          <a:stretch>
            <a:fillRect/>
          </a:stretch>
        </p:blipFill>
        <p:spPr>
          <a:xfrm>
            <a:off x="51258" y="889878"/>
            <a:ext cx="5582467" cy="5078244"/>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24435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1188069" y="381935"/>
            <a:ext cx="4008583" cy="5974414"/>
          </a:xfrm>
        </p:spPr>
        <p:txBody>
          <a:bodyPr vert="horz" lIns="91440" tIns="45720" rIns="91440" bIns="45720" rtlCol="0" anchor="ctr">
            <a:normAutofit/>
          </a:bodyPr>
          <a:lstStyle/>
          <a:p>
            <a:r>
              <a:rPr lang="en-US" sz="5600" kern="1200" dirty="0">
                <a:solidFill>
                  <a:schemeClr val="bg1"/>
                </a:solidFill>
                <a:effectLst>
                  <a:outerShdw blurRad="38100" dist="38100" dir="2700000" algn="tl">
                    <a:srgbClr val="000000">
                      <a:alpha val="43137"/>
                    </a:srgbClr>
                  </a:outerShdw>
                </a:effectLst>
                <a:latin typeface="+mj-lt"/>
                <a:ea typeface="+mj-ea"/>
                <a:cs typeface="+mj-cs"/>
              </a:rPr>
              <a:t>Challenges</a:t>
            </a:r>
          </a:p>
        </p:txBody>
      </p:sp>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2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10" name="Content Placeholder 9">
            <a:extLst>
              <a:ext uri="{FF2B5EF4-FFF2-40B4-BE49-F238E27FC236}">
                <a16:creationId xmlns:a16="http://schemas.microsoft.com/office/drawing/2014/main" id="{3884F081-83EF-CF00-B54D-528B6BAEA229}"/>
              </a:ext>
            </a:extLst>
          </p:cNvPr>
          <p:cNvSpPr>
            <a:spLocks noGrp="1"/>
          </p:cNvSpPr>
          <p:nvPr>
            <p:ph sz="half" idx="2"/>
          </p:nvPr>
        </p:nvSpPr>
        <p:spPr>
          <a:xfrm>
            <a:off x="6096000" y="381935"/>
            <a:ext cx="4986955" cy="5974415"/>
          </a:xfrm>
        </p:spPr>
        <p:txBody>
          <a:bodyPr vert="horz" lIns="91440" tIns="45720" rIns="91440" bIns="45720" rtlCol="0" anchor="ctr">
            <a:normAutofit/>
          </a:bodyPr>
          <a:lstStyle/>
          <a:p>
            <a:pPr marL="0" indent="0">
              <a:buNone/>
            </a:pPr>
            <a:r>
              <a:rPr lang="en-US" sz="1800" dirty="0">
                <a:effectLst/>
              </a:rPr>
              <a:t>Prior to this course the only experience at I had developing a graphical user interface was during my Android development course. Though both classes used JAVA as their primary language this class took the features, techniques and design to a new level. The added database functionality alone takes a standard program and elevates it to real-world business applications.</a:t>
            </a:r>
            <a:br>
              <a:rPr lang="en-US" sz="1800" dirty="0">
                <a:effectLst/>
              </a:rPr>
            </a:br>
            <a:br>
              <a:rPr lang="en-US" sz="1800" dirty="0">
                <a:effectLst/>
              </a:rPr>
            </a:br>
            <a:r>
              <a:rPr lang="en-US" sz="1800" dirty="0">
                <a:effectLst/>
              </a:rPr>
              <a:t> </a:t>
            </a:r>
            <a:r>
              <a:rPr lang="en-US" sz="1800" dirty="0"/>
              <a:t>I also used SQL a few times in previous courses so having a refresher on the functionality of databases and how to protect towards threats like injections was eye-opening.</a:t>
            </a:r>
            <a:endParaRPr lang="en-US" sz="1800" dirty="0">
              <a:effectLst/>
            </a:endParaRPr>
          </a:p>
          <a:p>
            <a:endParaRPr lang="en-US" sz="1800" dirty="0"/>
          </a:p>
        </p:txBody>
      </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7679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Career Skills Obtained</a:t>
            </a:r>
          </a:p>
        </p:txBody>
      </p:sp>
      <p:sp>
        <p:nvSpPr>
          <p:cNvPr id="15" name="Content Placeholder 9">
            <a:extLst>
              <a:ext uri="{FF2B5EF4-FFF2-40B4-BE49-F238E27FC236}">
                <a16:creationId xmlns:a16="http://schemas.microsoft.com/office/drawing/2014/main" id="{524ACA54-8B46-01C6-89D7-9B8F51D0B4E4}"/>
              </a:ext>
            </a:extLst>
          </p:cNvPr>
          <p:cNvSpPr txBox="1">
            <a:spLocks/>
          </p:cNvSpPr>
          <p:nvPr/>
        </p:nvSpPr>
        <p:spPr>
          <a:xfrm>
            <a:off x="836612" y="1690687"/>
            <a:ext cx="8789817" cy="48021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ea typeface="Times New Roman" panose="02020603050405020304" pitchFamily="18" charset="0"/>
              </a:rPr>
              <a:t>This course was invaluable to my skillset as I prepare for my future career as a Software Engineer the following skills, were either honed or added to my repertoire:</a:t>
            </a:r>
            <a:br>
              <a:rPr lang="en-US" sz="1800" dirty="0">
                <a:latin typeface="Times New Roman" panose="02020603050405020304" pitchFamily="18" charset="0"/>
                <a:ea typeface="Times New Roman" panose="02020603050405020304" pitchFamily="18" charset="0"/>
              </a:rPr>
            </a:br>
            <a:endParaRPr lang="en-US" sz="1800" dirty="0">
              <a:latin typeface="Times New Roman" panose="02020603050405020304" pitchFamily="18" charset="0"/>
              <a:ea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Times New Roman" panose="02020603050405020304" pitchFamily="18" charset="0"/>
              </a:rPr>
              <a:t> Microsoft Visio &amp; PowerPoint</a:t>
            </a:r>
          </a:p>
          <a:p>
            <a:pPr>
              <a:buFont typeface="Wingdings" panose="05000000000000000000" pitchFamily="2" charset="2"/>
              <a:buChar char="Ø"/>
            </a:pPr>
            <a:r>
              <a:rPr lang="en-US" sz="2400" dirty="0">
                <a:latin typeface="Times New Roman" panose="02020603050405020304" pitchFamily="18" charset="0"/>
                <a:ea typeface="Times New Roman" panose="02020603050405020304" pitchFamily="18" charset="0"/>
              </a:rPr>
              <a:t> Apache NetBeans IDE</a:t>
            </a:r>
          </a:p>
          <a:p>
            <a:pPr>
              <a:buFont typeface="Wingdings" panose="05000000000000000000" pitchFamily="2" charset="2"/>
              <a:buChar char="Ø"/>
            </a:pPr>
            <a:r>
              <a:rPr lang="en-US" sz="2400" dirty="0">
                <a:latin typeface="Times New Roman" panose="02020603050405020304" pitchFamily="18" charset="0"/>
                <a:ea typeface="Times New Roman" panose="02020603050405020304" pitchFamily="18" charset="0"/>
              </a:rPr>
              <a:t> JAVA Development</a:t>
            </a:r>
          </a:p>
          <a:p>
            <a:pPr>
              <a:buFont typeface="Wingdings" panose="05000000000000000000" pitchFamily="2" charset="2"/>
              <a:buChar char="Ø"/>
            </a:pPr>
            <a:r>
              <a:rPr lang="en-US" sz="2400" dirty="0">
                <a:latin typeface="Times New Roman" panose="02020603050405020304" pitchFamily="18" charset="0"/>
                <a:ea typeface="Times New Roman" panose="02020603050405020304" pitchFamily="18" charset="0"/>
              </a:rPr>
              <a:t> GUI Development</a:t>
            </a:r>
          </a:p>
          <a:p>
            <a:pPr>
              <a:buFont typeface="Wingdings" panose="05000000000000000000" pitchFamily="2" charset="2"/>
              <a:buChar char="Ø"/>
            </a:pPr>
            <a:r>
              <a:rPr lang="en-US" sz="2400" dirty="0">
                <a:latin typeface="Times New Roman" panose="02020603050405020304" pitchFamily="18" charset="0"/>
                <a:ea typeface="Times New Roman" panose="02020603050405020304" pitchFamily="18" charset="0"/>
              </a:rPr>
              <a:t> SQL Development</a:t>
            </a:r>
          </a:p>
          <a:p>
            <a:pPr>
              <a:buFont typeface="Wingdings" panose="05000000000000000000" pitchFamily="2" charset="2"/>
              <a:buChar char="Ø"/>
            </a:pPr>
            <a:r>
              <a:rPr lang="en-US" sz="2400" dirty="0">
                <a:latin typeface="Times New Roman" panose="02020603050405020304" pitchFamily="18" charset="0"/>
                <a:ea typeface="Times New Roman" panose="02020603050405020304" pitchFamily="18" charset="0"/>
              </a:rPr>
              <a:t> IO Functionality</a:t>
            </a:r>
          </a:p>
          <a:p>
            <a:pPr>
              <a:buFont typeface="Wingdings" panose="05000000000000000000" pitchFamily="2" charset="2"/>
              <a:buChar char="Ø"/>
            </a:pPr>
            <a:r>
              <a:rPr lang="en-US" sz="2400" dirty="0">
                <a:latin typeface="Times New Roman" panose="02020603050405020304" pitchFamily="18" charset="0"/>
                <a:ea typeface="Times New Roman" panose="02020603050405020304" pitchFamily="18" charset="0"/>
              </a:rPr>
              <a:t> Database Functionality</a:t>
            </a:r>
          </a:p>
          <a:p>
            <a:pPr>
              <a:buFont typeface="Wingdings" panose="05000000000000000000" pitchFamily="2" charset="2"/>
              <a:buChar char="Ø"/>
            </a:pPr>
            <a:r>
              <a:rPr lang="en-US" sz="2400" dirty="0">
                <a:latin typeface="Times New Roman" panose="02020603050405020304" pitchFamily="18" charset="0"/>
                <a:ea typeface="Times New Roman" panose="02020603050405020304" pitchFamily="18" charset="0"/>
              </a:rPr>
              <a:t> Software Development Lifecycle Planning</a:t>
            </a:r>
          </a:p>
          <a:p>
            <a:pPr>
              <a:buFont typeface="Wingdings" panose="05000000000000000000" pitchFamily="2" charset="2"/>
              <a:buChar char="Ø"/>
            </a:pPr>
            <a:r>
              <a:rPr lang="en-US" sz="2400" dirty="0">
                <a:latin typeface="Times New Roman" panose="02020603050405020304" pitchFamily="18" charset="0"/>
                <a:ea typeface="Times New Roman" panose="02020603050405020304" pitchFamily="18" charset="0"/>
              </a:rPr>
              <a:t> OOP</a:t>
            </a:r>
          </a:p>
          <a:p>
            <a:pPr>
              <a:buFont typeface="Wingdings" panose="05000000000000000000" pitchFamily="2" charset="2"/>
              <a:buChar char="Ø"/>
            </a:pPr>
            <a:endParaRPr lang="en-US" sz="2400" dirty="0">
              <a:latin typeface="Times New Roman" panose="02020603050405020304" pitchFamily="18" charset="0"/>
              <a:ea typeface="Times New Roman" panose="02020603050405020304" pitchFamily="18" charset="0"/>
            </a:endParaRPr>
          </a:p>
          <a:p>
            <a:pPr>
              <a:buFont typeface="Wingdings" panose="05000000000000000000" pitchFamily="2" charset="2"/>
              <a:buChar char="Ø"/>
            </a:pPr>
            <a:endParaRPr lang="en-US" sz="2400" dirty="0">
              <a:latin typeface="Times New Roman" panose="02020603050405020304" pitchFamily="18" charset="0"/>
              <a:ea typeface="Times New Roman" panose="02020603050405020304" pitchFamily="18" charset="0"/>
            </a:endParaRPr>
          </a:p>
          <a:p>
            <a:endParaRPr lang="en-US" dirty="0"/>
          </a:p>
        </p:txBody>
      </p:sp>
      <p:pic>
        <p:nvPicPr>
          <p:cNvPr id="6" name="Picture 5" descr="Text&#10;&#10;Description automatically generated with low confidence">
            <a:extLst>
              <a:ext uri="{FF2B5EF4-FFF2-40B4-BE49-F238E27FC236}">
                <a16:creationId xmlns:a16="http://schemas.microsoft.com/office/drawing/2014/main" id="{DB049891-D4CE-0FEA-3251-F5AB2880A98D}"/>
              </a:ext>
            </a:extLst>
          </p:cNvPr>
          <p:cNvPicPr>
            <a:picLocks noChangeAspect="1"/>
          </p:cNvPicPr>
          <p:nvPr/>
        </p:nvPicPr>
        <p:blipFill>
          <a:blip r:embed="rId2"/>
          <a:stretch>
            <a:fillRect/>
          </a:stretch>
        </p:blipFill>
        <p:spPr>
          <a:xfrm>
            <a:off x="8030991" y="2374866"/>
            <a:ext cx="3324397" cy="430216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98893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Peer-Review</a:t>
            </a:r>
          </a:p>
        </p:txBody>
      </p:sp>
      <p:sp>
        <p:nvSpPr>
          <p:cNvPr id="15" name="Content Placeholder 9">
            <a:extLst>
              <a:ext uri="{FF2B5EF4-FFF2-40B4-BE49-F238E27FC236}">
                <a16:creationId xmlns:a16="http://schemas.microsoft.com/office/drawing/2014/main" id="{524ACA54-8B46-01C6-89D7-9B8F51D0B4E4}"/>
              </a:ext>
            </a:extLst>
          </p:cNvPr>
          <p:cNvSpPr txBox="1">
            <a:spLocks/>
          </p:cNvSpPr>
          <p:nvPr/>
        </p:nvSpPr>
        <p:spPr>
          <a:xfrm>
            <a:off x="839788" y="1835353"/>
            <a:ext cx="8789817" cy="4657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spcBef>
                <a:spcPts val="0"/>
              </a:spcBef>
              <a:spcAft>
                <a:spcPts val="0"/>
              </a:spcAft>
              <a:buNone/>
            </a:pPr>
            <a:r>
              <a:rPr lang="en-US" sz="1800" dirty="0">
                <a:effectLst/>
                <a:latin typeface="Times New Roman" panose="02020603050405020304" pitchFamily="18" charset="0"/>
                <a:ea typeface="SimSun" panose="02010600030101010101" pitchFamily="2" charset="-122"/>
              </a:rPr>
              <a:t>Review one of your fellow student’s projects.  The review will have the following information:</a:t>
            </a:r>
            <a:br>
              <a:rPr lang="en-US" sz="1800" dirty="0">
                <a:effectLst/>
                <a:latin typeface="Times New Roman" panose="02020603050405020304" pitchFamily="18" charset="0"/>
                <a:ea typeface="SimSun" panose="02010600030101010101" pitchFamily="2" charset="-122"/>
              </a:rPr>
            </a:b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effectLst/>
                <a:latin typeface="Times New Roman" panose="02020603050405020304" pitchFamily="18" charset="0"/>
                <a:ea typeface="SimSun" panose="02010600030101010101" pitchFamily="2" charset="-122"/>
              </a:rPr>
              <a:t>Your name:</a:t>
            </a:r>
            <a:br>
              <a:rPr lang="en-US" sz="1800" dirty="0">
                <a:effectLst/>
                <a:latin typeface="Times New Roman" panose="02020603050405020304" pitchFamily="18" charset="0"/>
                <a:ea typeface="SimSun" panose="02010600030101010101" pitchFamily="2" charset="-122"/>
              </a:rPr>
            </a:b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effectLst/>
                <a:latin typeface="Times New Roman" panose="02020603050405020304" pitchFamily="18" charset="0"/>
                <a:ea typeface="SimSun" panose="02010600030101010101" pitchFamily="2" charset="-122"/>
              </a:rPr>
              <a:t>Student  you are reviewing:</a:t>
            </a:r>
            <a:br>
              <a:rPr lang="en-US" sz="1800" dirty="0">
                <a:effectLst/>
                <a:latin typeface="Times New Roman" panose="02020603050405020304" pitchFamily="18" charset="0"/>
                <a:ea typeface="SimSun" panose="02010600030101010101" pitchFamily="2" charset="-122"/>
              </a:rPr>
            </a:br>
            <a:br>
              <a:rPr lang="en-US" sz="1800" dirty="0">
                <a:effectLst/>
                <a:latin typeface="Times New Roman" panose="02020603050405020304" pitchFamily="18" charset="0"/>
                <a:ea typeface="SimSun" panose="02010600030101010101" pitchFamily="2" charset="-122"/>
              </a:rPr>
            </a:b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effectLst/>
                <a:latin typeface="Times New Roman" panose="02020603050405020304" pitchFamily="18" charset="0"/>
                <a:ea typeface="SimSun" panose="02010600030101010101" pitchFamily="2" charset="-122"/>
              </a:rPr>
              <a:t>Functionality (1-10) with comments:</a:t>
            </a:r>
            <a:br>
              <a:rPr lang="en-US" sz="1800" dirty="0">
                <a:effectLst/>
                <a:latin typeface="Times New Roman" panose="02020603050405020304" pitchFamily="18" charset="0"/>
                <a:ea typeface="SimSun" panose="02010600030101010101" pitchFamily="2" charset="-122"/>
              </a:rPr>
            </a:br>
            <a:br>
              <a:rPr lang="en-US" sz="1800" dirty="0">
                <a:effectLst/>
                <a:latin typeface="Times New Roman" panose="02020603050405020304" pitchFamily="18" charset="0"/>
                <a:ea typeface="SimSun" panose="02010600030101010101" pitchFamily="2" charset="-122"/>
              </a:rPr>
            </a:b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effectLst/>
                <a:latin typeface="Times New Roman" panose="02020603050405020304" pitchFamily="18" charset="0"/>
                <a:ea typeface="SimSun" panose="02010600030101010101" pitchFamily="2" charset="-122"/>
              </a:rPr>
              <a:t>Design (1-10) with comments: </a:t>
            </a:r>
            <a:br>
              <a:rPr lang="en-US" sz="1800" dirty="0">
                <a:effectLst/>
                <a:latin typeface="Times New Roman" panose="02020603050405020304" pitchFamily="18" charset="0"/>
                <a:ea typeface="SimSun" panose="02010600030101010101" pitchFamily="2" charset="-122"/>
              </a:rPr>
            </a:br>
            <a:br>
              <a:rPr lang="en-US" sz="1800" dirty="0">
                <a:effectLst/>
                <a:latin typeface="Times New Roman" panose="02020603050405020304" pitchFamily="18" charset="0"/>
                <a:ea typeface="SimSun" panose="02010600030101010101" pitchFamily="2" charset="-122"/>
              </a:rPr>
            </a:b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effectLst/>
                <a:latin typeface="Times New Roman" panose="02020603050405020304" pitchFamily="18" charset="0"/>
                <a:ea typeface="SimSun" panose="02010600030101010101" pitchFamily="2" charset="-122"/>
              </a:rPr>
              <a:t>Communication (1-10) with comments:</a:t>
            </a:r>
          </a:p>
          <a:p>
            <a:endParaRPr lang="en-US" dirty="0"/>
          </a:p>
        </p:txBody>
      </p:sp>
    </p:spTree>
    <p:extLst>
      <p:ext uri="{BB962C8B-B14F-4D97-AF65-F5344CB8AC3E}">
        <p14:creationId xmlns:p14="http://schemas.microsoft.com/office/powerpoint/2010/main" val="1410329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2</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911389554"/>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66143A41-3EB3-826B-5D6A-25B3363A6550}"/>
              </a:ext>
            </a:extLst>
          </p:cNvPr>
          <p:cNvGrpSpPr/>
          <p:nvPr/>
        </p:nvGrpSpPr>
        <p:grpSpPr>
          <a:xfrm>
            <a:off x="9775945" y="2301558"/>
            <a:ext cx="1398216" cy="1430678"/>
            <a:chOff x="6683551" y="966573"/>
            <a:chExt cx="1398216" cy="1430678"/>
          </a:xfrm>
        </p:grpSpPr>
        <p:sp>
          <p:nvSpPr>
            <p:cNvPr id="4" name="Rectangle 3">
              <a:extLst>
                <a:ext uri="{FF2B5EF4-FFF2-40B4-BE49-F238E27FC236}">
                  <a16:creationId xmlns:a16="http://schemas.microsoft.com/office/drawing/2014/main" id="{5221DAB5-BBB4-8036-01EB-868D0CD07C32}"/>
                </a:ext>
              </a:extLst>
            </p:cNvPr>
            <p:cNvSpPr/>
            <p:nvPr/>
          </p:nvSpPr>
          <p:spPr>
            <a:xfrm>
              <a:off x="6683551" y="966573"/>
              <a:ext cx="1398216" cy="143067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 name="TextBox 4">
              <a:extLst>
                <a:ext uri="{FF2B5EF4-FFF2-40B4-BE49-F238E27FC236}">
                  <a16:creationId xmlns:a16="http://schemas.microsoft.com/office/drawing/2014/main" id="{7DB7CD5A-0062-DADA-2394-CD90F036394D}"/>
                </a:ext>
              </a:extLst>
            </p:cNvPr>
            <p:cNvSpPr txBox="1"/>
            <p:nvPr/>
          </p:nvSpPr>
          <p:spPr>
            <a:xfrm>
              <a:off x="6683551" y="966573"/>
              <a:ext cx="1398216" cy="143067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Allows the user to take the previous IO functionality and use databases like SQL to host the information. Database functionality is fully fleshed out and </a:t>
              </a:r>
              <a:r>
                <a:rPr lang="en-US" sz="1100" dirty="0"/>
                <a:t>uses three-tier architecture.</a:t>
              </a:r>
              <a:endParaRPr lang="en-US" sz="1100" kern="1200" dirty="0"/>
            </a:p>
          </p:txBody>
        </p:sp>
      </p:grpSp>
    </p:spTree>
    <p:extLst>
      <p:ext uri="{BB962C8B-B14F-4D97-AF65-F5344CB8AC3E}">
        <p14:creationId xmlns:p14="http://schemas.microsoft.com/office/powerpoint/2010/main" val="3159288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1578043" y="590062"/>
            <a:ext cx="5309140" cy="2838938"/>
          </a:xfrm>
        </p:spPr>
        <p:txBody>
          <a:bodyPr vert="horz" lIns="91440" tIns="45720" rIns="91440" bIns="45720" rtlCol="0" anchor="b">
            <a:normAutofit/>
          </a:bodyPr>
          <a:lstStyle/>
          <a:p>
            <a:r>
              <a:rPr lang="en-US" b="1" i="0" kern="1200" cap="all" baseline="0" dirty="0">
                <a:solidFill>
                  <a:schemeClr val="bg1"/>
                </a:solidFill>
                <a:effectLst>
                  <a:outerShdw blurRad="38100" dist="38100" dir="2700000" algn="tl">
                    <a:srgbClr val="000000">
                      <a:alpha val="43137"/>
                    </a:srgbClr>
                  </a:outerShdw>
                </a:effectLst>
                <a:latin typeface="+mj-lt"/>
                <a:ea typeface="+mj-ea"/>
                <a:cs typeface="+mj-cs"/>
              </a:rPr>
              <a:t>Conclusion</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1578044" y="3739764"/>
            <a:ext cx="4517954" cy="2661036"/>
          </a:xfrm>
        </p:spPr>
        <p:txBody>
          <a:bodyPr vert="horz" lIns="91440" tIns="45720" rIns="91440" bIns="45720" rtlCol="0">
            <a:normAutofit/>
          </a:bodyPr>
          <a:lstStyle/>
          <a:p>
            <a:pPr>
              <a:lnSpc>
                <a:spcPct val="90000"/>
              </a:lnSpc>
            </a:pPr>
            <a:r>
              <a:rPr lang="en-US" sz="1800" kern="1200" dirty="0">
                <a:solidFill>
                  <a:schemeClr val="bg1"/>
                </a:solidFill>
                <a:effectLst>
                  <a:outerShdw blurRad="38100" dist="38100" dir="2700000" algn="tl">
                    <a:srgbClr val="000000">
                      <a:alpha val="43137"/>
                    </a:srgbClr>
                  </a:outerShdw>
                </a:effectLst>
                <a:latin typeface="+mn-lt"/>
                <a:ea typeface="+mn-ea"/>
                <a:cs typeface="+mn-cs"/>
              </a:rPr>
              <a:t>With the skills I have gained and improved on throughout this course I am confident in my abilities to succeed in career as a software developer. I will take the best practices I’ve learned and work them into my brand as a reliable, efficient and successful engineer. </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20</a:t>
            </a:fld>
            <a:endParaRPr lang="en-US">
              <a:solidFill>
                <a:schemeClr val="bg1"/>
              </a:solidFill>
            </a:endParaRPr>
          </a:p>
        </p:txBody>
      </p:sp>
      <p:sp>
        <p:nvSpPr>
          <p:cNvPr id="34" name="!!plus graphic">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36" name="!!dot graphic">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8" name="!!circle graphic">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759310" y="4995679"/>
            <a:ext cx="3346084" cy="365125"/>
          </a:xfrm>
        </p:spPr>
        <p:txBody>
          <a:bodyPr vert="horz" lIns="91440" tIns="45720" rIns="91440" bIns="45720" rtlCol="0" anchor="ctr">
            <a:normAutofit/>
          </a:bodyPr>
          <a:lstStyle/>
          <a:p>
            <a:pPr>
              <a:spcAft>
                <a:spcPts val="600"/>
              </a:spcAft>
            </a:pPr>
            <a:r>
              <a:rPr lang="en-US" b="1" i="0" kern="1200" cap="all" spc="100" baseline="0" dirty="0">
                <a:solidFill>
                  <a:schemeClr val="bg1"/>
                </a:solidFill>
                <a:effectLst>
                  <a:outerShdw blurRad="38100" dist="38100" dir="2700000" algn="tl">
                    <a:srgbClr val="000000">
                      <a:alpha val="43137"/>
                    </a:srgbClr>
                  </a:outerShdw>
                </a:effectLst>
                <a:latin typeface="+mn-lt"/>
                <a:ea typeface="+mn-ea"/>
                <a:cs typeface="+mn-cs"/>
              </a:rPr>
              <a:t>Conclusion</a:t>
            </a:r>
          </a:p>
        </p:txBody>
      </p:sp>
      <p:cxnSp>
        <p:nvCxnSpPr>
          <p:cNvPr id="40"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36425" y="5436655"/>
            <a:ext cx="151536" cy="151536"/>
          </a:xfrm>
          <a:prstGeom prst="rect">
            <a:avLst/>
          </a:prstGeom>
        </p:spPr>
      </p:pic>
      <p:pic>
        <p:nvPicPr>
          <p:cNvPr id="44" name="Graphic 4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45175" y="5896734"/>
            <a:ext cx="108625" cy="108625"/>
          </a:xfrm>
          <a:prstGeom prst="rect">
            <a:avLst/>
          </a:prstGeom>
        </p:spPr>
      </p:pic>
      <p:pic>
        <p:nvPicPr>
          <p:cNvPr id="46" name="Graphic 45">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554288" y="6038004"/>
            <a:ext cx="95759" cy="95759"/>
          </a:xfrm>
          <a:prstGeom prst="rect">
            <a:avLst/>
          </a:prstGeom>
        </p:spPr>
      </p:pic>
      <p:pic>
        <p:nvPicPr>
          <p:cNvPr id="26" name="Picture 25" descr="Pen placed on top of a signature line">
            <a:extLst>
              <a:ext uri="{FF2B5EF4-FFF2-40B4-BE49-F238E27FC236}">
                <a16:creationId xmlns:a16="http://schemas.microsoft.com/office/drawing/2014/main" id="{5B7F5CF2-2AB6-D616-F840-85D38EB2E36C}"/>
              </a:ext>
            </a:extLst>
          </p:cNvPr>
          <p:cNvPicPr>
            <a:picLocks noChangeAspect="1"/>
          </p:cNvPicPr>
          <p:nvPr/>
        </p:nvPicPr>
        <p:blipFill rotWithShape="1">
          <a:blip r:embed="rId8"/>
          <a:srcRect l="30707" r="1" b="1"/>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Tree>
    <p:extLst>
      <p:ext uri="{BB962C8B-B14F-4D97-AF65-F5344CB8AC3E}">
        <p14:creationId xmlns:p14="http://schemas.microsoft.com/office/powerpoint/2010/main" val="3584772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29">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45" name="Rectangle 31">
            <a:extLst>
              <a:ext uri="{FF2B5EF4-FFF2-40B4-BE49-F238E27FC236}">
                <a16:creationId xmlns:a16="http://schemas.microsoft.com/office/drawing/2014/main" id="{2FD33B50-DCFC-4FC8-86E6-220C10042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a:extLst>
              <a:ext uri="{FF2B5EF4-FFF2-40B4-BE49-F238E27FC236}">
                <a16:creationId xmlns:a16="http://schemas.microsoft.com/office/drawing/2014/main" id="{B0C822EA-49C6-4B57-89F4-2F6A5436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7" name="Picture 25" descr="Background pattern&#10;&#10;Description automatically generated">
            <a:extLst>
              <a:ext uri="{FF2B5EF4-FFF2-40B4-BE49-F238E27FC236}">
                <a16:creationId xmlns:a16="http://schemas.microsoft.com/office/drawing/2014/main" id="{FF578BBB-7B6A-6A7B-03E0-E41629C11620}"/>
              </a:ext>
            </a:extLst>
          </p:cNvPr>
          <p:cNvPicPr>
            <a:picLocks noChangeAspect="1"/>
          </p:cNvPicPr>
          <p:nvPr/>
        </p:nvPicPr>
        <p:blipFill rotWithShape="1">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brightnessContrast bright="2000"/>
                    </a14:imgEffect>
                  </a14:imgLayer>
                </a14:imgProps>
              </a:ext>
            </a:extLst>
          </a:blip>
          <a:srcRect t="1747"/>
          <a:stretch/>
        </p:blipFill>
        <p:spPr>
          <a:xfrm>
            <a:off x="20" y="-8877"/>
            <a:ext cx="12191980" cy="6858000"/>
          </a:xfrm>
          <a:prstGeom prst="rect">
            <a:avLst/>
          </a:prstGeom>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882268" y="698643"/>
            <a:ext cx="5243394" cy="5189746"/>
          </a:xfrm>
        </p:spPr>
        <p:txBody>
          <a:bodyPr vert="horz" lIns="91440" tIns="45720" rIns="91440" bIns="45720" rtlCol="0" anchor="t">
            <a:normAutofit/>
          </a:bodyPr>
          <a:lstStyle/>
          <a:p>
            <a:pPr algn="l"/>
            <a:r>
              <a:rPr lang="en-US" sz="7200" kern="1200" dirty="0">
                <a:solidFill>
                  <a:srgbClr val="FFFFFF"/>
                </a:solidFill>
                <a:effectLst>
                  <a:outerShdw blurRad="38100" dist="38100" dir="2700000" algn="tl">
                    <a:srgbClr val="000000">
                      <a:alpha val="43137"/>
                    </a:srgbClr>
                  </a:outerShdw>
                </a:effectLst>
                <a:latin typeface="+mj-lt"/>
                <a:ea typeface="+mj-ea"/>
                <a:cs typeface="+mj-cs"/>
              </a:rPr>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1150424" y="1591484"/>
            <a:ext cx="3548094" cy="365125"/>
          </a:xfrm>
        </p:spPr>
        <p:txBody>
          <a:bodyPr vert="horz" lIns="91440" tIns="45720" rIns="91440" bIns="45720" rtlCol="0" anchor="ctr">
            <a:normAutofit/>
          </a:bodyPr>
          <a:lstStyle/>
          <a:p>
            <a:pPr>
              <a:lnSpc>
                <a:spcPct val="90000"/>
              </a:lnSpc>
              <a:spcAft>
                <a:spcPts val="600"/>
              </a:spcAft>
            </a:pPr>
            <a:r>
              <a:rPr lang="en-US" sz="600" b="1" i="0" kern="1200" cap="all" spc="100" baseline="0" dirty="0">
                <a:solidFill>
                  <a:srgbClr val="FFFFFF"/>
                </a:solidFill>
                <a:effectLst/>
                <a:latin typeface="+mn-lt"/>
                <a:ea typeface="+mn-ea"/>
                <a:cs typeface="+mn-cs"/>
              </a:rPr>
              <a:t>CIS355A</a:t>
            </a:r>
            <a:br>
              <a:rPr lang="en-US" sz="600" b="1" i="0" kern="1200" cap="all" spc="100" baseline="0" dirty="0">
                <a:solidFill>
                  <a:srgbClr val="FFFFFF"/>
                </a:solidFill>
                <a:effectLst/>
                <a:latin typeface="+mn-lt"/>
                <a:ea typeface="+mn-ea"/>
                <a:cs typeface="+mn-cs"/>
              </a:rPr>
            </a:br>
            <a:r>
              <a:rPr lang="en-US" sz="600" b="1" i="0" kern="1200" cap="all" spc="100" baseline="0" dirty="0">
                <a:solidFill>
                  <a:srgbClr val="FFFFFF"/>
                </a:solidFill>
                <a:effectLst/>
                <a:latin typeface="+mn-lt"/>
                <a:ea typeface="+mn-ea"/>
                <a:cs typeface="+mn-cs"/>
              </a:rPr>
              <a:t>Business Application Programming</a:t>
            </a:r>
            <a:br>
              <a:rPr lang="en-US" sz="600" b="1" i="0" kern="1200" cap="all" spc="100" baseline="0" dirty="0">
                <a:solidFill>
                  <a:srgbClr val="FFFFFF"/>
                </a:solidFill>
                <a:effectLst/>
                <a:latin typeface="+mn-lt"/>
                <a:ea typeface="+mn-ea"/>
                <a:cs typeface="+mn-cs"/>
              </a:rPr>
            </a:br>
            <a:r>
              <a:rPr lang="en-US" sz="600" b="1" i="0" kern="1200" cap="all" spc="100" baseline="0" dirty="0">
                <a:solidFill>
                  <a:srgbClr val="FFFFFF"/>
                </a:solidFill>
                <a:effectLst/>
                <a:latin typeface="+mn-lt"/>
                <a:ea typeface="+mn-ea"/>
                <a:cs typeface="+mn-cs"/>
              </a:rPr>
              <a:t>Course Project</a:t>
            </a:r>
            <a:endParaRPr lang="en-US" sz="600" b="1" i="0" kern="1200" cap="all" spc="100" baseline="0" dirty="0">
              <a:solidFill>
                <a:srgbClr val="FFFFFF"/>
              </a:solidFill>
              <a:latin typeface="+mn-lt"/>
              <a:ea typeface="+mn-ea"/>
              <a:cs typeface="+mn-cs"/>
            </a:endParaRPr>
          </a:p>
        </p:txBody>
      </p:sp>
      <p:sp>
        <p:nvSpPr>
          <p:cNvPr id="4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0016"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796"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5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4476"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51" name="Straight Connector">
            <a:extLst>
              <a:ext uri="{FF2B5EF4-FFF2-40B4-BE49-F238E27FC236}">
                <a16:creationId xmlns:a16="http://schemas.microsoft.com/office/drawing/2014/main" id="{C27ECE09-20A7-4AE8-973B-F66776C111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718396" y="356812"/>
            <a:ext cx="4124758" cy="5301467"/>
          </a:xfrm>
        </p:spPr>
        <p:txBody>
          <a:bodyPr vert="horz" lIns="91440" tIns="45720" rIns="91440" bIns="45720" rtlCol="0" anchor="b">
            <a:normAutofit/>
          </a:bodyPr>
          <a:lstStyle/>
          <a:p>
            <a:pPr algn="ctr"/>
            <a:r>
              <a:rPr lang="en-US" sz="2800" dirty="0">
                <a:solidFill>
                  <a:srgbClr val="FFFFFF"/>
                </a:solidFill>
                <a:effectLst>
                  <a:outerShdw blurRad="38100" dist="38100" dir="2700000" algn="tl">
                    <a:srgbClr val="000000">
                      <a:alpha val="43137"/>
                    </a:srgbClr>
                  </a:outerShdw>
                </a:effectLst>
                <a:hlinkClick r:id="rId4"/>
              </a:rPr>
              <a:t>Edward Alvarado</a:t>
            </a:r>
            <a:endParaRPr lang="en-US" sz="2800" dirty="0">
              <a:solidFill>
                <a:srgbClr val="FFFFFF"/>
              </a:solidFill>
              <a:effectLst>
                <a:outerShdw blurRad="38100" dist="38100" dir="2700000" algn="tl">
                  <a:srgbClr val="000000">
                    <a:alpha val="43137"/>
                  </a:srgbClr>
                </a:outerShdw>
              </a:effectLst>
            </a:endParaRPr>
          </a:p>
          <a:p>
            <a:pPr algn="ctr"/>
            <a:r>
              <a:rPr lang="en-US" sz="2800" dirty="0">
                <a:solidFill>
                  <a:srgbClr val="FFFFFF"/>
                </a:solidFill>
                <a:effectLst>
                  <a:outerShdw blurRad="38100" dist="38100" dir="2700000" algn="tl">
                    <a:srgbClr val="000000">
                      <a:alpha val="43137"/>
                    </a:srgbClr>
                  </a:outerShdw>
                </a:effectLst>
                <a:hlinkClick r:id="rId5"/>
              </a:rPr>
              <a:t>Website</a:t>
            </a:r>
            <a:endParaRPr lang="en-US" sz="2800" dirty="0">
              <a:solidFill>
                <a:srgbClr val="FFFFFF"/>
              </a:solidFill>
              <a:effectLst>
                <a:outerShdw blurRad="38100" dist="38100" dir="2700000" algn="tl">
                  <a:srgbClr val="000000">
                    <a:alpha val="43137"/>
                  </a:srgbClr>
                </a:outerShdw>
              </a:effectLst>
            </a:endParaRPr>
          </a:p>
          <a:p>
            <a:pPr algn="ctr"/>
            <a:r>
              <a:rPr lang="en-US" sz="2800" dirty="0">
                <a:solidFill>
                  <a:srgbClr val="FFFFFF"/>
                </a:solidFill>
                <a:effectLst>
                  <a:outerShdw blurRad="38100" dist="38100" dir="2700000" algn="tl">
                    <a:srgbClr val="000000">
                      <a:alpha val="43137"/>
                    </a:srgbClr>
                  </a:outerShdw>
                </a:effectLst>
                <a:hlinkClick r:id="rId6"/>
              </a:rPr>
              <a:t>GitHub</a:t>
            </a:r>
            <a:endParaRPr lang="en-US" sz="2800" dirty="0">
              <a:solidFill>
                <a:srgbClr val="FFFFFF"/>
              </a:solidFill>
              <a:effectLst>
                <a:outerShdw blurRad="38100" dist="38100" dir="2700000" algn="tl">
                  <a:srgbClr val="000000">
                    <a:alpha val="43137"/>
                  </a:srgbClr>
                </a:outerShdw>
              </a:effectLst>
            </a:endParaRPr>
          </a:p>
          <a:p>
            <a:pPr indent="-228600" algn="l">
              <a:buFont typeface="Arial" panose="020B0604020202020204" pitchFamily="34" charset="0"/>
              <a:buChar char="•"/>
            </a:pPr>
            <a:endParaRPr lang="en-US" dirty="0">
              <a:solidFill>
                <a:srgbClr val="FFFFFF"/>
              </a:solidFill>
              <a:effectLst>
                <a:outerShdw blurRad="38100" dist="38100" dir="2700000" algn="tl">
                  <a:srgbClr val="000000">
                    <a:alpha val="43137"/>
                  </a:srgbClr>
                </a:outerShdw>
              </a:effectLst>
            </a:endParaRPr>
          </a:p>
        </p:txBody>
      </p:sp>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rgbClr val="FFFFFF"/>
                </a:solidFill>
              </a:rPr>
              <a:t>04/10/2023</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21</a:t>
            </a:fld>
            <a:endParaRPr lang="en-US">
              <a:solidFill>
                <a:srgbClr val="FFFFFF"/>
              </a:solidFill>
            </a:endParaRPr>
          </a:p>
        </p:txBody>
      </p:sp>
    </p:spTree>
    <p:extLst>
      <p:ext uri="{BB962C8B-B14F-4D97-AF65-F5344CB8AC3E}">
        <p14:creationId xmlns:p14="http://schemas.microsoft.com/office/powerpoint/2010/main" val="927313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The following presentation outlines a software development lifecycle as we take a program from conception to execution. We will review UML diagrams, wireframe diagrams, developing a GUI, advanced GUI controls,  ArrayLists</a:t>
            </a:r>
            <a:r>
              <a:rPr lang="en-US" dirty="0"/>
              <a:t>, Tabs, JLists, IO functionality and Database functionality. </a:t>
            </a:r>
            <a:br>
              <a:rPr lang="en-US" dirty="0"/>
            </a:br>
            <a:r>
              <a:rPr lang="en-US" dirty="0"/>
              <a:t>We’ll delve deeper into each section, discuss challenges faced, career skills obtained, received peer reviews and discuss final conclusions.   </a:t>
            </a:r>
            <a:endParaRPr lang="en-US" sz="2000" dirty="0"/>
          </a:p>
          <a:p>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Introduction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4F1C0A1D-F9F1-A17F-2C3E-AFCA30633B8A}"/>
              </a:ext>
            </a:extLst>
          </p:cNvPr>
          <p:cNvPicPr>
            <a:picLocks noChangeAspect="1"/>
          </p:cNvPicPr>
          <p:nvPr/>
        </p:nvPicPr>
        <p:blipFill>
          <a:blip r:embed="rId2"/>
          <a:stretch>
            <a:fillRect/>
          </a:stretch>
        </p:blipFill>
        <p:spPr>
          <a:xfrm>
            <a:off x="7040880" y="2514600"/>
            <a:ext cx="4700428" cy="3346705"/>
          </a:xfrm>
          <a:prstGeom prst="rect">
            <a:avLst/>
          </a:prstGeom>
        </p:spPr>
      </p:pic>
    </p:spTree>
    <p:extLst>
      <p:ext uri="{BB962C8B-B14F-4D97-AF65-F5344CB8AC3E}">
        <p14:creationId xmlns:p14="http://schemas.microsoft.com/office/powerpoint/2010/main" val="365334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78043" y="590062"/>
            <a:ext cx="5309140" cy="2838938"/>
          </a:xfrm>
        </p:spPr>
        <p:txBody>
          <a:bodyPr>
            <a:normAutofit/>
          </a:bodyPr>
          <a:lstStyle/>
          <a:p>
            <a:pPr algn="l"/>
            <a:r>
              <a:rPr lang="en-US" sz="5400" b="1" cap="all" spc="400">
                <a:effectLst>
                  <a:outerShdw blurRad="38100" dist="38100" dir="2700000" algn="tl">
                    <a:srgbClr val="000000">
                      <a:alpha val="43137"/>
                    </a:srgbClr>
                  </a:outerShdw>
                </a:effectLst>
                <a:latin typeface="+mn-lt"/>
              </a:rPr>
              <a:t>Initial Design</a:t>
            </a:r>
            <a:endParaRPr lang="en-US" sz="540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78044" y="3739764"/>
            <a:ext cx="4517954" cy="1198120"/>
          </a:xfrm>
        </p:spPr>
        <p:txBody>
          <a:bodyPr>
            <a:normAutofit/>
          </a:bodyPr>
          <a:lstStyle/>
          <a:p>
            <a:pPr algn="l"/>
            <a:r>
              <a:rPr lang="en-US" dirty="0">
                <a:effectLst>
                  <a:outerShdw blurRad="38100" dist="38100" dir="2700000" algn="tl">
                    <a:srgbClr val="000000">
                      <a:alpha val="43137"/>
                    </a:srgbClr>
                  </a:outerShdw>
                </a:effectLst>
              </a:rPr>
              <a:t>Creating our design requirements</a:t>
            </a:r>
            <a:endParaRPr lang="en-US">
              <a:effectLst>
                <a:outerShdw blurRad="38100" dist="38100" dir="2700000" algn="tl">
                  <a:srgbClr val="000000">
                    <a:alpha val="43137"/>
                  </a:srgbClr>
                </a:outerShdw>
              </a:effectLst>
            </a:endParaRPr>
          </a:p>
        </p:txBody>
      </p:sp>
      <p:sp>
        <p:nvSpPr>
          <p:cNvPr id="11" name="!!plus graphic">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3" name="!!dot graphic">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circle graphic">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17"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36425" y="5436655"/>
            <a:ext cx="151536" cy="151536"/>
          </a:xfrm>
          <a:prstGeom prst="rect">
            <a:avLst/>
          </a:prstGeom>
        </p:spPr>
      </p:pic>
      <p:pic>
        <p:nvPicPr>
          <p:cNvPr id="21" name="Graphic 20">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45175" y="5896734"/>
            <a:ext cx="108625" cy="108625"/>
          </a:xfrm>
          <a:prstGeom prst="rect">
            <a:avLst/>
          </a:prstGeom>
        </p:spPr>
      </p:pic>
      <p:pic>
        <p:nvPicPr>
          <p:cNvPr id="23" name="Graphic 22">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554288" y="6038004"/>
            <a:ext cx="95759" cy="95759"/>
          </a:xfrm>
          <a:prstGeom prst="rect">
            <a:avLst/>
          </a:prstGeom>
        </p:spPr>
      </p:pic>
      <p:pic>
        <p:nvPicPr>
          <p:cNvPr id="5" name="Picture 4">
            <a:extLst>
              <a:ext uri="{FF2B5EF4-FFF2-40B4-BE49-F238E27FC236}">
                <a16:creationId xmlns:a16="http://schemas.microsoft.com/office/drawing/2014/main" id="{5D241869-9C85-D8FA-20B5-36F0F30C10B6}"/>
              </a:ext>
            </a:extLst>
          </p:cNvPr>
          <p:cNvPicPr>
            <a:picLocks noChangeAspect="1"/>
          </p:cNvPicPr>
          <p:nvPr/>
        </p:nvPicPr>
        <p:blipFill rotWithShape="1">
          <a:blip r:embed="rId8"/>
          <a:srcRect t="1200" r="-1" b="-1"/>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Tree>
    <p:extLst>
      <p:ext uri="{BB962C8B-B14F-4D97-AF65-F5344CB8AC3E}">
        <p14:creationId xmlns:p14="http://schemas.microsoft.com/office/powerpoint/2010/main" val="2227882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pPr algn="ctr"/>
            <a:r>
              <a:rPr lang="en-US" sz="5400" dirty="0"/>
              <a:t>Initial Design</a:t>
            </a:r>
          </a:p>
        </p:txBody>
      </p:sp>
      <p:sp>
        <p:nvSpPr>
          <p:cNvPr id="10" name="Content Placeholder 9">
            <a:extLst>
              <a:ext uri="{FF2B5EF4-FFF2-40B4-BE49-F238E27FC236}">
                <a16:creationId xmlns:a16="http://schemas.microsoft.com/office/drawing/2014/main" id="{3884F081-83EF-CF00-B54D-528B6BAEA229}"/>
              </a:ext>
            </a:extLst>
          </p:cNvPr>
          <p:cNvSpPr>
            <a:spLocks noGrp="1"/>
          </p:cNvSpPr>
          <p:nvPr>
            <p:ph sz="half" idx="2"/>
          </p:nvPr>
        </p:nvSpPr>
        <p:spPr>
          <a:xfrm>
            <a:off x="1701091" y="1859123"/>
            <a:ext cx="8789817" cy="1941090"/>
          </a:xfrm>
        </p:spPr>
        <p:txBody>
          <a:bodyPr/>
          <a:lstStyle/>
          <a:p>
            <a:pPr marL="0" indent="0">
              <a:buNone/>
            </a:pPr>
            <a:r>
              <a:rPr lang="en-US" sz="1800" dirty="0">
                <a:effectLst/>
                <a:latin typeface="Times New Roman" panose="02020603050405020304" pitchFamily="18" charset="0"/>
                <a:ea typeface="Times New Roman" panose="02020603050405020304" pitchFamily="18" charset="0"/>
              </a:rPr>
              <a:t>If you do not know how the application should look, it is easy to sit in front of your computer and stare at the screen. When you sit there, staring at the screen, you are wasting time. </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In industry, we charge $75 to $250 per hour for application development, depending on the complexity of the project and the required skill set. Time really is money. Do you want to waste money (time) by staring at the screen, or do you want to design your application so you can be more efficient?</a:t>
            </a:r>
          </a:p>
          <a:p>
            <a:endParaRPr lang="en-US" dirty="0"/>
          </a:p>
        </p:txBody>
      </p:sp>
      <p:sp>
        <p:nvSpPr>
          <p:cNvPr id="15" name="Content Placeholder 9">
            <a:extLst>
              <a:ext uri="{FF2B5EF4-FFF2-40B4-BE49-F238E27FC236}">
                <a16:creationId xmlns:a16="http://schemas.microsoft.com/office/drawing/2014/main" id="{524ACA54-8B46-01C6-89D7-9B8F51D0B4E4}"/>
              </a:ext>
            </a:extLst>
          </p:cNvPr>
          <p:cNvSpPr txBox="1">
            <a:spLocks/>
          </p:cNvSpPr>
          <p:nvPr/>
        </p:nvSpPr>
        <p:spPr>
          <a:xfrm>
            <a:off x="1701091" y="3655765"/>
            <a:ext cx="8789817" cy="1941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Times New Roman" panose="02020603050405020304" pitchFamily="18" charset="0"/>
                <a:ea typeface="Times New Roman" panose="02020603050405020304" pitchFamily="18" charset="0"/>
              </a:rPr>
              <a:t>In this initial phase we develop two key blueprints to our project:</a:t>
            </a:r>
            <a:br>
              <a:rPr lang="en-US" sz="1800" dirty="0">
                <a:latin typeface="Times New Roman" panose="02020603050405020304" pitchFamily="18" charset="0"/>
                <a:ea typeface="Times New Roman" panose="02020603050405020304" pitchFamily="18" charset="0"/>
              </a:rPr>
            </a:br>
            <a:endParaRPr lang="en-US" sz="1800" dirty="0">
              <a:latin typeface="Times New Roman" panose="02020603050405020304" pitchFamily="18" charset="0"/>
              <a:ea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Times New Roman" panose="02020603050405020304" pitchFamily="18" charset="0"/>
              </a:rPr>
              <a:t>The Wireframe Diagram</a:t>
            </a:r>
            <a:br>
              <a:rPr lang="en-US" sz="2400" dirty="0">
                <a:latin typeface="Times New Roman" panose="02020603050405020304" pitchFamily="18" charset="0"/>
                <a:ea typeface="Times New Roman" panose="02020603050405020304" pitchFamily="18" charset="0"/>
              </a:rPr>
            </a:br>
            <a:endParaRPr lang="en-US" sz="2400" dirty="0">
              <a:latin typeface="Times New Roman" panose="02020603050405020304" pitchFamily="18" charset="0"/>
              <a:ea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ea typeface="Times New Roman" panose="02020603050405020304" pitchFamily="18" charset="0"/>
              </a:rPr>
              <a:t>The UML Diagram</a:t>
            </a:r>
          </a:p>
          <a:p>
            <a:endParaRPr lang="en-US" dirty="0"/>
          </a:p>
        </p:txBody>
      </p:sp>
      <p:pic>
        <p:nvPicPr>
          <p:cNvPr id="1026" name="Picture 2" descr="Hand Holding Dollars Money transparent PNG - StickPNG">
            <a:extLst>
              <a:ext uri="{FF2B5EF4-FFF2-40B4-BE49-F238E27FC236}">
                <a16:creationId xmlns:a16="http://schemas.microsoft.com/office/drawing/2014/main" id="{D842F5A0-85BD-4BA7-5277-370679A8F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4450" y="3584538"/>
            <a:ext cx="3257550" cy="3273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041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pPr algn="ctr"/>
            <a:r>
              <a:rPr lang="en-US" sz="5400" dirty="0"/>
              <a:t>Initial Design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127073" y="1681163"/>
            <a:ext cx="4549775" cy="823912"/>
          </a:xfrm>
        </p:spPr>
        <p:txBody>
          <a:bodyPr/>
          <a:lstStyle/>
          <a:p>
            <a:r>
              <a:rPr lang="en-US" dirty="0"/>
              <a:t>Wireframe Diagram</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127073" y="2505075"/>
            <a:ext cx="4549775" cy="3684588"/>
          </a:xfrm>
        </p:spPr>
        <p:txBody>
          <a:bodyPr>
            <a:normAutofit/>
          </a:bodyPr>
          <a:lstStyle/>
          <a:p>
            <a:pPr marL="0" indent="0">
              <a:buNone/>
            </a:pPr>
            <a:r>
              <a:rPr lang="en-US" sz="2000" dirty="0"/>
              <a:t>The wireframe diagram acts as our visual aid throughout the project.</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UML Diagram</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788728" cy="1325563"/>
          </a:xfrm>
        </p:spPr>
        <p:txBody>
          <a:bodyPr>
            <a:normAutofit/>
          </a:bodyPr>
          <a:lstStyle/>
          <a:p>
            <a:pPr marL="0" indent="0">
              <a:buNone/>
            </a:pPr>
            <a:r>
              <a:rPr lang="en-US" sz="2000" dirty="0"/>
              <a:t>The UML diagram breaks down the program components into attributes, methods and general functionality.</a:t>
            </a:r>
          </a:p>
        </p:txBody>
      </p:sp>
      <p:pic>
        <p:nvPicPr>
          <p:cNvPr id="8" name="Picture 7">
            <a:extLst>
              <a:ext uri="{FF2B5EF4-FFF2-40B4-BE49-F238E27FC236}">
                <a16:creationId xmlns:a16="http://schemas.microsoft.com/office/drawing/2014/main" id="{679A54D2-6B68-6B01-AA70-1A2FDD1A2759}"/>
              </a:ext>
            </a:extLst>
          </p:cNvPr>
          <p:cNvPicPr>
            <a:picLocks noChangeAspect="1"/>
          </p:cNvPicPr>
          <p:nvPr/>
        </p:nvPicPr>
        <p:blipFill>
          <a:blip r:embed="rId2"/>
          <a:stretch>
            <a:fillRect/>
          </a:stretch>
        </p:blipFill>
        <p:spPr>
          <a:xfrm>
            <a:off x="1007596" y="3789429"/>
            <a:ext cx="4788728" cy="2898090"/>
          </a:xfrm>
          <a:prstGeom prst="rect">
            <a:avLst/>
          </a:prstGeom>
        </p:spPr>
      </p:pic>
      <p:pic>
        <p:nvPicPr>
          <p:cNvPr id="10" name="Picture 9">
            <a:extLst>
              <a:ext uri="{FF2B5EF4-FFF2-40B4-BE49-F238E27FC236}">
                <a16:creationId xmlns:a16="http://schemas.microsoft.com/office/drawing/2014/main" id="{42BDE235-4C24-CAD8-8603-C5174A2D8718}"/>
              </a:ext>
            </a:extLst>
          </p:cNvPr>
          <p:cNvPicPr>
            <a:picLocks noChangeAspect="1"/>
          </p:cNvPicPr>
          <p:nvPr/>
        </p:nvPicPr>
        <p:blipFill>
          <a:blip r:embed="rId3"/>
          <a:stretch>
            <a:fillRect/>
          </a:stretch>
        </p:blipFill>
        <p:spPr>
          <a:xfrm>
            <a:off x="6267265" y="3789429"/>
            <a:ext cx="5604064" cy="2194076"/>
          </a:xfrm>
          <a:prstGeom prst="rect">
            <a:avLst/>
          </a:prstGeom>
        </p:spPr>
      </p:pic>
    </p:spTree>
    <p:extLst>
      <p:ext uri="{BB962C8B-B14F-4D97-AF65-F5344CB8AC3E}">
        <p14:creationId xmlns:p14="http://schemas.microsoft.com/office/powerpoint/2010/main" val="20756591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63302B0-7A41-480B-921B-7D395B4E2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Gears">
            <a:extLst>
              <a:ext uri="{FF2B5EF4-FFF2-40B4-BE49-F238E27FC236}">
                <a16:creationId xmlns:a16="http://schemas.microsoft.com/office/drawing/2014/main" id="{C3607D10-9222-8610-94AC-31952CAD6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02452" y="1568452"/>
            <a:ext cx="5289548" cy="5289548"/>
          </a:xfrm>
          <a:prstGeom prst="rect">
            <a:avLst/>
          </a:prstGeom>
          <a:effectLst>
            <a:softEdge rad="444500"/>
          </a:effectLst>
        </p:spPr>
      </p:pic>
      <p:sp>
        <p:nvSpPr>
          <p:cNvPr id="36" name="Rectangle 35">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16"/>
            <a:ext cx="12192000" cy="6858000"/>
          </a:xfrm>
          <a:prstGeom prst="rect">
            <a:avLst/>
          </a:prstGeom>
          <a:gradFill flip="none" rotWithShape="1">
            <a:gsLst>
              <a:gs pos="100000">
                <a:schemeClr val="accent4">
                  <a:alpha val="4000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78043" y="590062"/>
            <a:ext cx="5347266" cy="2838938"/>
          </a:xfrm>
        </p:spPr>
        <p:txBody>
          <a:bodyPr>
            <a:normAutofit/>
          </a:bodyPr>
          <a:lstStyle/>
          <a:p>
            <a:pPr algn="l"/>
            <a:r>
              <a:rPr lang="en-US" sz="5400" b="1" cap="all" spc="400">
                <a:effectLst>
                  <a:outerShdw blurRad="38100" dist="38100" dir="2700000" algn="tl">
                    <a:srgbClr val="000000">
                      <a:alpha val="43137"/>
                    </a:srgbClr>
                  </a:outerShdw>
                </a:effectLst>
                <a:latin typeface="+mn-lt"/>
              </a:rPr>
              <a:t>Developing the GUI</a:t>
            </a:r>
            <a:endParaRPr lang="en-US" sz="540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78043" y="3739764"/>
            <a:ext cx="5324405" cy="1198120"/>
          </a:xfrm>
        </p:spPr>
        <p:txBody>
          <a:bodyPr>
            <a:normAutofit/>
          </a:bodyPr>
          <a:lstStyle/>
          <a:p>
            <a:pPr algn="l"/>
            <a:r>
              <a:rPr lang="en-US">
                <a:effectLst>
                  <a:outerShdw blurRad="38100" dist="38100" dir="2700000" algn="tl">
                    <a:srgbClr val="000000">
                      <a:alpha val="43137"/>
                    </a:srgbClr>
                  </a:outerShdw>
                </a:effectLst>
              </a:rPr>
              <a:t>Bringing our design to life</a:t>
            </a:r>
          </a:p>
        </p:txBody>
      </p:sp>
      <p:sp>
        <p:nvSpPr>
          <p:cNvPr id="3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4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2"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44" name="Straight Connector 4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841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pPr algn="ctr"/>
            <a:r>
              <a:rPr lang="en-US" sz="5400" dirty="0"/>
              <a:t>Developing the GUI</a:t>
            </a:r>
          </a:p>
        </p:txBody>
      </p:sp>
      <p:sp>
        <p:nvSpPr>
          <p:cNvPr id="10" name="Content Placeholder 9">
            <a:extLst>
              <a:ext uri="{FF2B5EF4-FFF2-40B4-BE49-F238E27FC236}">
                <a16:creationId xmlns:a16="http://schemas.microsoft.com/office/drawing/2014/main" id="{3884F081-83EF-CF00-B54D-528B6BAEA229}"/>
              </a:ext>
            </a:extLst>
          </p:cNvPr>
          <p:cNvSpPr>
            <a:spLocks noGrp="1"/>
          </p:cNvSpPr>
          <p:nvPr>
            <p:ph sz="half" idx="2"/>
          </p:nvPr>
        </p:nvSpPr>
        <p:spPr>
          <a:xfrm>
            <a:off x="1469649" y="1843481"/>
            <a:ext cx="9252702" cy="1941090"/>
          </a:xfrm>
        </p:spPr>
        <p:txBody>
          <a:bodyPr/>
          <a:lstStyle/>
          <a:p>
            <a:pPr marL="0" indent="0">
              <a:buNone/>
            </a:pPr>
            <a:r>
              <a:rPr lang="en-US" sz="1800" dirty="0">
                <a:effectLst/>
                <a:latin typeface="Times New Roman" panose="02020603050405020304" pitchFamily="18" charset="0"/>
                <a:ea typeface="Times New Roman" panose="02020603050405020304" pitchFamily="18" charset="0"/>
              </a:rPr>
              <a:t>In this phase of our project, we focus on taking on design concepts we developed in the wireframe diagram and UML diagram and translating those concepts into our IDE. For this project I used Apache NetBeans IDE 17 and took advantage of the built in GUI design systems in NetBeans to flesh out the look of the program. </a:t>
            </a:r>
          </a:p>
          <a:p>
            <a:endParaRPr lang="en-US" dirty="0"/>
          </a:p>
        </p:txBody>
      </p:sp>
      <p:pic>
        <p:nvPicPr>
          <p:cNvPr id="4" name="Picture 3">
            <a:extLst>
              <a:ext uri="{FF2B5EF4-FFF2-40B4-BE49-F238E27FC236}">
                <a16:creationId xmlns:a16="http://schemas.microsoft.com/office/drawing/2014/main" id="{B97AF66F-4C58-452A-F5A8-771172538936}"/>
              </a:ext>
            </a:extLst>
          </p:cNvPr>
          <p:cNvPicPr>
            <a:picLocks noChangeAspect="1"/>
          </p:cNvPicPr>
          <p:nvPr/>
        </p:nvPicPr>
        <p:blipFill>
          <a:blip r:embed="rId2"/>
          <a:stretch>
            <a:fillRect/>
          </a:stretch>
        </p:blipFill>
        <p:spPr>
          <a:xfrm>
            <a:off x="1392239" y="3067050"/>
            <a:ext cx="9252702" cy="3611539"/>
          </a:xfrm>
          <a:prstGeom prst="rect">
            <a:avLst/>
          </a:prstGeom>
        </p:spPr>
      </p:pic>
    </p:spTree>
    <p:extLst>
      <p:ext uri="{BB962C8B-B14F-4D97-AF65-F5344CB8AC3E}">
        <p14:creationId xmlns:p14="http://schemas.microsoft.com/office/powerpoint/2010/main" val="2326810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63302B0-7A41-480B-921B-7D395B4E2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Checkmark">
            <a:extLst>
              <a:ext uri="{FF2B5EF4-FFF2-40B4-BE49-F238E27FC236}">
                <a16:creationId xmlns:a16="http://schemas.microsoft.com/office/drawing/2014/main" id="{00B13219-11BD-1E4C-B85A-1DC6D4F195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02452" y="1568452"/>
            <a:ext cx="5289548" cy="5289548"/>
          </a:xfrm>
          <a:prstGeom prst="rect">
            <a:avLst/>
          </a:prstGeom>
          <a:effectLst>
            <a:softEdge rad="444500"/>
          </a:effectLst>
        </p:spPr>
      </p:pic>
      <p:sp>
        <p:nvSpPr>
          <p:cNvPr id="25" name="Rectangle 24">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16"/>
            <a:ext cx="12192000" cy="6858000"/>
          </a:xfrm>
          <a:prstGeom prst="rect">
            <a:avLst/>
          </a:prstGeom>
          <a:gradFill flip="none" rotWithShape="1">
            <a:gsLst>
              <a:gs pos="100000">
                <a:schemeClr val="accent4">
                  <a:alpha val="4000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78043" y="590062"/>
            <a:ext cx="5347266" cy="2838938"/>
          </a:xfrm>
        </p:spPr>
        <p:txBody>
          <a:bodyPr>
            <a:normAutofit/>
          </a:bodyPr>
          <a:lstStyle/>
          <a:p>
            <a:pPr algn="l"/>
            <a:r>
              <a:rPr lang="en-US" sz="5400" b="1" cap="all" spc="400">
                <a:effectLst>
                  <a:outerShdw blurRad="38100" dist="38100" dir="2700000" algn="tl">
                    <a:srgbClr val="000000">
                      <a:alpha val="43137"/>
                    </a:srgbClr>
                  </a:outerShdw>
                </a:effectLst>
                <a:latin typeface="+mn-lt"/>
              </a:rPr>
              <a:t>Advanced Controls</a:t>
            </a:r>
            <a:endParaRPr lang="en-US" sz="540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78043" y="3739764"/>
            <a:ext cx="5324405" cy="1198120"/>
          </a:xfrm>
        </p:spPr>
        <p:txBody>
          <a:bodyPr>
            <a:normAutofit/>
          </a:bodyPr>
          <a:lstStyle/>
          <a:p>
            <a:pPr algn="l"/>
            <a:r>
              <a:rPr lang="en-US">
                <a:effectLst>
                  <a:outerShdw blurRad="38100" dist="38100" dir="2700000" algn="tl">
                    <a:srgbClr val="000000">
                      <a:alpha val="43137"/>
                    </a:srgbClr>
                  </a:outerShdw>
                </a:effectLst>
              </a:rPr>
              <a:t>Bringing function to functionality</a:t>
            </a:r>
          </a:p>
        </p:txBody>
      </p:sp>
      <p:sp>
        <p:nvSpPr>
          <p:cNvPr id="2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9"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3" name="Straight Connector 3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6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{EC96DFCF-EA0C-47FC-9CC4-57AA6EB75E73}tf89338750_win32</Template>
  <TotalTime>378</TotalTime>
  <Words>959</Words>
  <Application>Microsoft Office PowerPoint</Application>
  <PresentationFormat>Widescreen</PresentationFormat>
  <Paragraphs>85</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Times New Roman</vt:lpstr>
      <vt:lpstr>Univers</vt:lpstr>
      <vt:lpstr>Wingdings</vt:lpstr>
      <vt:lpstr>GradientUnivers</vt:lpstr>
      <vt:lpstr>CIS355A Business Application Programming Course Project</vt:lpstr>
      <vt:lpstr>Timeline</vt:lpstr>
      <vt:lpstr>Introduction</vt:lpstr>
      <vt:lpstr>Initial Design</vt:lpstr>
      <vt:lpstr>Initial Design</vt:lpstr>
      <vt:lpstr>Initial Design</vt:lpstr>
      <vt:lpstr>Developing the GUI</vt:lpstr>
      <vt:lpstr>Developing the GUI</vt:lpstr>
      <vt:lpstr>Advanced Controls</vt:lpstr>
      <vt:lpstr>Advanced Controls</vt:lpstr>
      <vt:lpstr>Arrays  Tabs  JLists</vt:lpstr>
      <vt:lpstr>Arrays   Tabs   JLists</vt:lpstr>
      <vt:lpstr>IO Functionality</vt:lpstr>
      <vt:lpstr>IO Functionality</vt:lpstr>
      <vt:lpstr>Database Functionality</vt:lpstr>
      <vt:lpstr>Database Functionality</vt:lpstr>
      <vt:lpstr>Challenges</vt:lpstr>
      <vt:lpstr>Career Skills Obtained</vt:lpstr>
      <vt:lpstr>Peer-Review</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CIS355A Business Application Programming Course Project</dc:title>
  <dc:creator>Ed Alvarado</dc:creator>
  <cp:lastModifiedBy>Ed Alvarado</cp:lastModifiedBy>
  <cp:revision>3</cp:revision>
  <dcterms:created xsi:type="dcterms:W3CDTF">2023-04-10T19:21:10Z</dcterms:created>
  <dcterms:modified xsi:type="dcterms:W3CDTF">2023-04-11T01:39:24Z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